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</p:sldMasterIdLst>
  <p:notesMasterIdLst>
    <p:notesMasterId r:id="rId56"/>
  </p:notesMasterIdLst>
  <p:handoutMasterIdLst>
    <p:handoutMasterId r:id="rId57"/>
  </p:handoutMasterIdLst>
  <p:sldIdLst>
    <p:sldId id="256" r:id="rId2"/>
    <p:sldId id="654" r:id="rId3"/>
    <p:sldId id="655" r:id="rId4"/>
    <p:sldId id="656" r:id="rId5"/>
    <p:sldId id="657" r:id="rId6"/>
    <p:sldId id="662" r:id="rId7"/>
    <p:sldId id="663" r:id="rId8"/>
    <p:sldId id="658" r:id="rId9"/>
    <p:sldId id="659" r:id="rId10"/>
    <p:sldId id="665" r:id="rId11"/>
    <p:sldId id="664" r:id="rId12"/>
    <p:sldId id="609" r:id="rId13"/>
    <p:sldId id="611" r:id="rId14"/>
    <p:sldId id="623" r:id="rId15"/>
    <p:sldId id="668" r:id="rId16"/>
    <p:sldId id="669" r:id="rId17"/>
    <p:sldId id="670" r:id="rId18"/>
    <p:sldId id="671" r:id="rId19"/>
    <p:sldId id="672" r:id="rId20"/>
    <p:sldId id="624" r:id="rId21"/>
    <p:sldId id="673" r:id="rId22"/>
    <p:sldId id="674" r:id="rId23"/>
    <p:sldId id="634" r:id="rId24"/>
    <p:sldId id="675" r:id="rId25"/>
    <p:sldId id="676" r:id="rId26"/>
    <p:sldId id="635" r:id="rId27"/>
    <p:sldId id="626" r:id="rId28"/>
    <p:sldId id="636" r:id="rId29"/>
    <p:sldId id="639" r:id="rId30"/>
    <p:sldId id="640" r:id="rId31"/>
    <p:sldId id="637" r:id="rId32"/>
    <p:sldId id="638" r:id="rId33"/>
    <p:sldId id="641" r:id="rId34"/>
    <p:sldId id="642" r:id="rId35"/>
    <p:sldId id="643" r:id="rId36"/>
    <p:sldId id="644" r:id="rId37"/>
    <p:sldId id="645" r:id="rId38"/>
    <p:sldId id="646" r:id="rId39"/>
    <p:sldId id="647" r:id="rId40"/>
    <p:sldId id="631" r:id="rId41"/>
    <p:sldId id="632" r:id="rId42"/>
    <p:sldId id="627" r:id="rId43"/>
    <p:sldId id="648" r:id="rId44"/>
    <p:sldId id="649" r:id="rId45"/>
    <p:sldId id="633" r:id="rId46"/>
    <p:sldId id="628" r:id="rId47"/>
    <p:sldId id="650" r:id="rId48"/>
    <p:sldId id="651" r:id="rId49"/>
    <p:sldId id="629" r:id="rId50"/>
    <p:sldId id="630" r:id="rId51"/>
    <p:sldId id="652" r:id="rId52"/>
    <p:sldId id="621" r:id="rId53"/>
    <p:sldId id="660" r:id="rId54"/>
    <p:sldId id="661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60000"/>
      </a:spcBef>
      <a:spcAft>
        <a:spcPct val="0"/>
      </a:spcAft>
      <a:buClr>
        <a:schemeClr val="tx1"/>
      </a:buClr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60000"/>
      </a:spcBef>
      <a:spcAft>
        <a:spcPct val="0"/>
      </a:spcAft>
      <a:buClr>
        <a:schemeClr val="tx1"/>
      </a:buClr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60000"/>
      </a:spcBef>
      <a:spcAft>
        <a:spcPct val="0"/>
      </a:spcAft>
      <a:buClr>
        <a:schemeClr val="tx1"/>
      </a:buClr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60000"/>
      </a:spcBef>
      <a:spcAft>
        <a:spcPct val="0"/>
      </a:spcAft>
      <a:buClr>
        <a:schemeClr val="tx1"/>
      </a:buClr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60000"/>
      </a:spcBef>
      <a:spcAft>
        <a:spcPct val="0"/>
      </a:spcAft>
      <a:buClr>
        <a:schemeClr val="tx1"/>
      </a:buClr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4200" kern="1200">
        <a:solidFill>
          <a:srgbClr val="FFFF99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A4BFF4"/>
    <a:srgbClr val="6666FF"/>
    <a:srgbClr val="FF9966"/>
    <a:srgbClr val="000000"/>
    <a:srgbClr val="ACACAC"/>
    <a:srgbClr val="39393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868" y="-13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52"/>
    </p:cViewPr>
  </p:sorterViewPr>
  <p:notesViewPr>
    <p:cSldViewPr>
      <p:cViewPr varScale="1">
        <p:scale>
          <a:sx n="55" d="100"/>
          <a:sy n="55" d="100"/>
        </p:scale>
        <p:origin x="-175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Bob Cuspe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375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75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fld id="{2AFB6AC4-38B8-491D-A7DF-D419C3FDAB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02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06" name="Rectangle 1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366607" name="Rectangle 15"/>
          <p:cNvSpPr>
            <a:spLocks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6608" name="Rectangle 1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66609" name="Rectangle 1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366610" name="Rectangle 1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366611" name="Rectangle 1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</a:defRPr>
            </a:lvl1pPr>
          </a:lstStyle>
          <a:p>
            <a:fld id="{1779AC11-F426-4F96-9CE8-555E377470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04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Swis721 Blk BT" pitchFamily="34" charset="0"/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Swis721 Blk BT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2990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54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000875" y="687388"/>
            <a:ext cx="1960563" cy="55753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116013" y="687388"/>
            <a:ext cx="5732462" cy="55753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906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990600"/>
            <a:ext cx="8382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63EB70E-8293-4093-AB93-B673384D19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86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0642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116013" y="1557338"/>
            <a:ext cx="3846512" cy="4705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14925" y="1557338"/>
            <a:ext cx="3846513" cy="4705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45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75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39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92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1863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5303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529" y="687388"/>
            <a:ext cx="863791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557338"/>
            <a:ext cx="8637911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56618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BCBCBC"/>
          </a:solidFill>
          <a:latin typeface="Swis721 Blk BT" pitchFamily="34" charset="0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•"/>
        <a:defRPr sz="3200">
          <a:solidFill>
            <a:srgbClr val="BCBCBC"/>
          </a:solidFill>
          <a:latin typeface="Swis721 Blk BT" pitchFamily="34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–"/>
        <a:defRPr sz="2800">
          <a:solidFill>
            <a:srgbClr val="BCBCBC"/>
          </a:solidFill>
          <a:latin typeface="Swis721 Blk BT" pitchFamily="34" charset="0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•"/>
        <a:defRPr sz="2400">
          <a:solidFill>
            <a:srgbClr val="BCBCBC"/>
          </a:solidFill>
          <a:latin typeface="Swis721 Blk BT" pitchFamily="34" charset="0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–"/>
        <a:defRPr sz="2000">
          <a:solidFill>
            <a:srgbClr val="BCBCBC"/>
          </a:solidFill>
          <a:latin typeface="Swis721 Blk BT" pitchFamily="34" charset="0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»"/>
        <a:defRPr sz="2000">
          <a:solidFill>
            <a:srgbClr val="BCBCBC"/>
          </a:solidFill>
          <a:latin typeface="Swis721 Blk BT" pitchFamily="34" charset="0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717"/>
            <a:ext cx="9141544" cy="6857255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609600" y="6535738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</a:pPr>
            <a:r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969696"/>
                  </a:outerShdw>
                </a:effectLst>
              </a:rPr>
              <a:t>Departamento de Informática e Estatística - INE/CTC/UFSC</a:t>
            </a:r>
            <a:endParaRPr lang="en-US" sz="2000">
              <a:solidFill>
                <a:schemeClr val="tx1"/>
              </a:solidFill>
              <a:effectLst>
                <a:outerShdw blurRad="38100" dist="38100" dir="2700000" algn="tl">
                  <a:srgbClr val="969696"/>
                </a:outerShdw>
              </a:effectLst>
            </a:endParaRP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685800" y="3356992"/>
            <a:ext cx="8001000" cy="1143000"/>
          </a:xfrm>
        </p:spPr>
        <p:txBody>
          <a:bodyPr/>
          <a:lstStyle/>
          <a:p>
            <a:pPr algn="ctr">
              <a:lnSpc>
                <a:spcPct val="95000"/>
              </a:lnSpc>
            </a:pPr>
            <a:r>
              <a:rPr lang="en-US" sz="4000" dirty="0" err="1">
                <a:solidFill>
                  <a:schemeClr val="bg1">
                    <a:lumMod val="85000"/>
                  </a:schemeClr>
                </a:solidFill>
              </a:rPr>
              <a:t>Computação</a:t>
            </a: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4000" dirty="0" err="1" smtClean="0">
                <a:solidFill>
                  <a:schemeClr val="bg1">
                    <a:lumMod val="85000"/>
                  </a:schemeClr>
                </a:solidFill>
              </a:rPr>
              <a:t>Gráfica</a:t>
            </a: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4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4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Aula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8.1: </a:t>
            </a: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4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4000" dirty="0" err="1">
                <a:solidFill>
                  <a:schemeClr val="bg1">
                    <a:lumMod val="85000"/>
                  </a:schemeClr>
                </a:solidFill>
              </a:rPr>
              <a:t>Representação</a:t>
            </a: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3D</a:t>
            </a:r>
            <a:br>
              <a:rPr lang="en-US" sz="4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Parte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4: 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</a:rPr>
              <a:t>Projeções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</a:rPr>
              <a:t>em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</a:rPr>
              <a:t>Perspectiva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rof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. Dr.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rer.nat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. Aldo von Wangenheim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690" name="Picture 2" descr="https://www.photoion.co.uk/wp-content/uploads/2014/09/history_of_photography_camera-obscura-767x555@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15416"/>
            <a:ext cx="10956594" cy="792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666" name="Picture 2" descr="https://cdn.britannica.com/03/127503-050-125FD931/Children-scene-camera-obscura-18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64184"/>
            <a:ext cx="9144000" cy="935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95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idx="1"/>
          </p:nvPr>
        </p:nvSpPr>
        <p:spPr>
          <a:xfrm>
            <a:off x="395536" y="1300187"/>
            <a:ext cx="8534400" cy="4724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pt-BR" sz="2400" b="1" dirty="0">
                <a:solidFill>
                  <a:schemeClr val="accent2"/>
                </a:solidFill>
                <a:effectLst/>
              </a:rPr>
              <a:t>VRC - 3D Viewing Reference Coordinates</a:t>
            </a:r>
            <a:endParaRPr lang="pt-BR" sz="2600" dirty="0"/>
          </a:p>
        </p:txBody>
      </p:sp>
      <p:sp>
        <p:nvSpPr>
          <p:cNvPr id="569347" name="Rectangle 3"/>
          <p:cNvSpPr>
            <a:spLocks noChangeArrowheads="1"/>
          </p:cNvSpPr>
          <p:nvPr/>
        </p:nvSpPr>
        <p:spPr bwMode="auto">
          <a:xfrm>
            <a:off x="309563" y="18864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Conceitos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Básicos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Projeção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endParaRPr lang="pt-BR" sz="2900" dirty="0">
              <a:effectLst/>
            </a:endParaRPr>
          </a:p>
        </p:txBody>
      </p:sp>
      <p:sp>
        <p:nvSpPr>
          <p:cNvPr id="569351" name="AutoShape 7"/>
          <p:cNvSpPr>
            <a:spLocks noChangeArrowheads="1"/>
          </p:cNvSpPr>
          <p:nvPr/>
        </p:nvSpPr>
        <p:spPr bwMode="auto">
          <a:xfrm rot="-16200181">
            <a:off x="3278188" y="2436812"/>
            <a:ext cx="3276600" cy="3736975"/>
          </a:xfrm>
          <a:prstGeom prst="parallelogram">
            <a:avLst>
              <a:gd name="adj" fmla="val 42079"/>
            </a:avLst>
          </a:prstGeom>
          <a:solidFill>
            <a:schemeClr val="folHlink"/>
          </a:solidFill>
          <a:ln w="28575">
            <a:solidFill>
              <a:srgbClr val="ACACAC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69352" name="AutoShape 8"/>
          <p:cNvSpPr>
            <a:spLocks noChangeArrowheads="1"/>
          </p:cNvSpPr>
          <p:nvPr/>
        </p:nvSpPr>
        <p:spPr bwMode="auto">
          <a:xfrm rot="-16200181">
            <a:off x="3733800" y="3048000"/>
            <a:ext cx="2286000" cy="2590800"/>
          </a:xfrm>
          <a:prstGeom prst="parallelogram">
            <a:avLst>
              <a:gd name="adj" fmla="val 42079"/>
            </a:avLst>
          </a:prstGeom>
          <a:solidFill>
            <a:srgbClr val="000000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69354" name="Oval 10"/>
          <p:cNvSpPr>
            <a:spLocks noChangeArrowheads="1"/>
          </p:cNvSpPr>
          <p:nvPr/>
        </p:nvSpPr>
        <p:spPr bwMode="auto">
          <a:xfrm>
            <a:off x="3543300" y="44577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55" name="Oval 11"/>
          <p:cNvSpPr>
            <a:spLocks noChangeArrowheads="1"/>
          </p:cNvSpPr>
          <p:nvPr/>
        </p:nvSpPr>
        <p:spPr bwMode="auto">
          <a:xfrm>
            <a:off x="6124575" y="41243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56" name="Line 12"/>
          <p:cNvSpPr>
            <a:spLocks noChangeShapeType="1"/>
          </p:cNvSpPr>
          <p:nvPr/>
        </p:nvSpPr>
        <p:spPr bwMode="auto">
          <a:xfrm flipH="1">
            <a:off x="1371600" y="4419600"/>
            <a:ext cx="3352800" cy="1066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57" name="Line 13"/>
          <p:cNvSpPr>
            <a:spLocks noChangeShapeType="1"/>
          </p:cNvSpPr>
          <p:nvPr/>
        </p:nvSpPr>
        <p:spPr bwMode="auto">
          <a:xfrm flipH="1">
            <a:off x="2057400" y="4400550"/>
            <a:ext cx="2743200" cy="838200"/>
          </a:xfrm>
          <a:prstGeom prst="line">
            <a:avLst/>
          </a:prstGeom>
          <a:noFill/>
          <a:ln w="57150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58" name="Text Box 14"/>
          <p:cNvSpPr txBox="1">
            <a:spLocks noChangeArrowheads="1"/>
          </p:cNvSpPr>
          <p:nvPr/>
        </p:nvSpPr>
        <p:spPr bwMode="auto">
          <a:xfrm>
            <a:off x="1279525" y="5492750"/>
            <a:ext cx="346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n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69359" name="Text Box 15"/>
          <p:cNvSpPr txBox="1">
            <a:spLocks noChangeArrowheads="1"/>
          </p:cNvSpPr>
          <p:nvPr/>
        </p:nvSpPr>
        <p:spPr bwMode="auto">
          <a:xfrm>
            <a:off x="2362200" y="5257800"/>
            <a:ext cx="717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VPN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69360" name="Line 16"/>
          <p:cNvSpPr>
            <a:spLocks noChangeShapeType="1"/>
          </p:cNvSpPr>
          <p:nvPr/>
        </p:nvSpPr>
        <p:spPr bwMode="auto">
          <a:xfrm flipH="1" flipV="1">
            <a:off x="4772025" y="2133600"/>
            <a:ext cx="0" cy="2209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61" name="Text Box 17"/>
          <p:cNvSpPr txBox="1">
            <a:spLocks noChangeArrowheads="1"/>
          </p:cNvSpPr>
          <p:nvPr/>
        </p:nvSpPr>
        <p:spPr bwMode="auto">
          <a:xfrm>
            <a:off x="7239000" y="5410200"/>
            <a:ext cx="346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u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69362" name="Text Box 18"/>
          <p:cNvSpPr txBox="1">
            <a:spLocks noChangeArrowheads="1"/>
          </p:cNvSpPr>
          <p:nvPr/>
        </p:nvSpPr>
        <p:spPr bwMode="auto">
          <a:xfrm>
            <a:off x="4876800" y="2133600"/>
            <a:ext cx="331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v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69363" name="Line 19"/>
          <p:cNvSpPr>
            <a:spLocks noChangeShapeType="1"/>
          </p:cNvSpPr>
          <p:nvPr/>
        </p:nvSpPr>
        <p:spPr bwMode="auto">
          <a:xfrm>
            <a:off x="4800600" y="4419600"/>
            <a:ext cx="2895600" cy="1066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53" name="Oval 9"/>
          <p:cNvSpPr>
            <a:spLocks noChangeArrowheads="1"/>
          </p:cNvSpPr>
          <p:nvPr/>
        </p:nvSpPr>
        <p:spPr bwMode="auto">
          <a:xfrm>
            <a:off x="4695825" y="43148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64" name="Text Box 20"/>
          <p:cNvSpPr txBox="1">
            <a:spLocks noChangeArrowheads="1"/>
          </p:cNvSpPr>
          <p:nvPr/>
        </p:nvSpPr>
        <p:spPr bwMode="auto">
          <a:xfrm>
            <a:off x="6781800" y="3657600"/>
            <a:ext cx="1560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(U</a:t>
            </a:r>
            <a:r>
              <a:rPr lang="pt-BR" sz="2000" b="1" baseline="-25000">
                <a:effectLst/>
              </a:rPr>
              <a:t>max</a:t>
            </a:r>
            <a:r>
              <a:rPr lang="pt-BR" sz="2000" b="1">
                <a:effectLst/>
              </a:rPr>
              <a:t> V</a:t>
            </a:r>
            <a:r>
              <a:rPr lang="pt-BR" sz="2000" b="1" baseline="-25000">
                <a:effectLst/>
              </a:rPr>
              <a:t>max</a:t>
            </a:r>
            <a:r>
              <a:rPr lang="pt-BR" sz="2000" b="1">
                <a:effectLst/>
              </a:rPr>
              <a:t>)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69365" name="Text Box 21"/>
          <p:cNvSpPr txBox="1">
            <a:spLocks noChangeArrowheads="1"/>
          </p:cNvSpPr>
          <p:nvPr/>
        </p:nvSpPr>
        <p:spPr bwMode="auto">
          <a:xfrm>
            <a:off x="1371600" y="4191000"/>
            <a:ext cx="1474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(U</a:t>
            </a:r>
            <a:r>
              <a:rPr lang="pt-BR" sz="2000" b="1" baseline="-25000">
                <a:effectLst/>
              </a:rPr>
              <a:t>min</a:t>
            </a:r>
            <a:r>
              <a:rPr lang="pt-BR" sz="2000" b="1">
                <a:effectLst/>
              </a:rPr>
              <a:t> V</a:t>
            </a:r>
            <a:r>
              <a:rPr lang="pt-BR" sz="2000" b="1" baseline="-25000">
                <a:effectLst/>
              </a:rPr>
              <a:t>min</a:t>
            </a:r>
            <a:r>
              <a:rPr lang="pt-BR" sz="2000" b="1">
                <a:effectLst/>
              </a:rPr>
              <a:t>)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69366" name="Text Box 22"/>
          <p:cNvSpPr txBox="1">
            <a:spLocks noChangeArrowheads="1"/>
          </p:cNvSpPr>
          <p:nvPr/>
        </p:nvSpPr>
        <p:spPr bwMode="auto">
          <a:xfrm>
            <a:off x="4114800" y="396240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CW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69367" name="Line 23"/>
          <p:cNvSpPr>
            <a:spLocks noChangeShapeType="1"/>
          </p:cNvSpPr>
          <p:nvPr/>
        </p:nvSpPr>
        <p:spPr bwMode="auto">
          <a:xfrm>
            <a:off x="2819400" y="4495800"/>
            <a:ext cx="6096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68" name="Line 24"/>
          <p:cNvSpPr>
            <a:spLocks noChangeShapeType="1"/>
          </p:cNvSpPr>
          <p:nvPr/>
        </p:nvSpPr>
        <p:spPr bwMode="auto">
          <a:xfrm flipH="1">
            <a:off x="6248400" y="3886200"/>
            <a:ext cx="533400" cy="22860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69" name="Text Box 25"/>
          <p:cNvSpPr txBox="1">
            <a:spLocks noChangeArrowheads="1"/>
          </p:cNvSpPr>
          <p:nvPr/>
        </p:nvSpPr>
        <p:spPr bwMode="auto">
          <a:xfrm>
            <a:off x="4724400" y="5791200"/>
            <a:ext cx="1225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Window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69370" name="Line 26"/>
          <p:cNvSpPr>
            <a:spLocks noChangeShapeType="1"/>
          </p:cNvSpPr>
          <p:nvPr/>
        </p:nvSpPr>
        <p:spPr bwMode="auto">
          <a:xfrm flipH="1" flipV="1">
            <a:off x="5029200" y="5105400"/>
            <a:ext cx="76200" cy="60960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71" name="Text Box 27"/>
          <p:cNvSpPr txBox="1">
            <a:spLocks noChangeArrowheads="1"/>
          </p:cNvSpPr>
          <p:nvPr/>
        </p:nvSpPr>
        <p:spPr bwMode="auto">
          <a:xfrm>
            <a:off x="1219200" y="2971800"/>
            <a:ext cx="1590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View Plane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69372" name="Line 28"/>
          <p:cNvSpPr>
            <a:spLocks noChangeShapeType="1"/>
          </p:cNvSpPr>
          <p:nvPr/>
        </p:nvSpPr>
        <p:spPr bwMode="auto">
          <a:xfrm>
            <a:off x="2819400" y="3200400"/>
            <a:ext cx="1524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83" name="Text Box 39"/>
          <p:cNvSpPr txBox="1">
            <a:spLocks noChangeArrowheads="1"/>
          </p:cNvSpPr>
          <p:nvPr/>
        </p:nvSpPr>
        <p:spPr bwMode="auto">
          <a:xfrm>
            <a:off x="4876800" y="4038600"/>
            <a:ext cx="706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solidFill>
                  <a:schemeClr val="accent2"/>
                </a:solidFill>
                <a:effectLst/>
              </a:rPr>
              <a:t>VRP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69384" name="Text Box 40"/>
          <p:cNvSpPr txBox="1">
            <a:spLocks noChangeArrowheads="1"/>
          </p:cNvSpPr>
          <p:nvPr/>
        </p:nvSpPr>
        <p:spPr bwMode="auto">
          <a:xfrm>
            <a:off x="5791200" y="2667000"/>
            <a:ext cx="32385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200" b="1">
                <a:effectLst/>
              </a:rPr>
              <a:t>uv: Plano de Projeção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5" name="Rectangle 3"/>
          <p:cNvSpPr>
            <a:spLocks noChangeArrowheads="1"/>
          </p:cNvSpPr>
          <p:nvPr/>
        </p:nvSpPr>
        <p:spPr bwMode="auto">
          <a:xfrm>
            <a:off x="179512" y="18864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Conceitos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Básicos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Projeção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endParaRPr lang="pt-BR" sz="2900" dirty="0">
              <a:effectLst/>
            </a:endParaRPr>
          </a:p>
        </p:txBody>
      </p:sp>
      <p:sp>
        <p:nvSpPr>
          <p:cNvPr id="571396" name="AutoShape 4"/>
          <p:cNvSpPr>
            <a:spLocks noChangeArrowheads="1"/>
          </p:cNvSpPr>
          <p:nvPr/>
        </p:nvSpPr>
        <p:spPr bwMode="auto">
          <a:xfrm rot="5399819">
            <a:off x="3377308" y="1720180"/>
            <a:ext cx="3276600" cy="3736975"/>
          </a:xfrm>
          <a:prstGeom prst="parallelogram">
            <a:avLst>
              <a:gd name="adj" fmla="val 42079"/>
            </a:avLst>
          </a:prstGeom>
          <a:gradFill rotWithShape="0">
            <a:gsLst>
              <a:gs pos="0">
                <a:schemeClr val="tx2"/>
              </a:gs>
              <a:gs pos="100000">
                <a:srgbClr val="393939"/>
              </a:gs>
            </a:gsLst>
            <a:path path="shape">
              <a:fillToRect l="50000" t="50000" r="50000" b="50000"/>
            </a:path>
          </a:gradFill>
          <a:ln w="28575">
            <a:solidFill>
              <a:srgbClr val="ACACAC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pt-BR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71397" name="AutoShape 5"/>
          <p:cNvSpPr>
            <a:spLocks noChangeArrowheads="1"/>
          </p:cNvSpPr>
          <p:nvPr/>
        </p:nvSpPr>
        <p:spPr bwMode="auto">
          <a:xfrm rot="5399819">
            <a:off x="3832920" y="2331368"/>
            <a:ext cx="2286000" cy="2590800"/>
          </a:xfrm>
          <a:prstGeom prst="parallelogram">
            <a:avLst>
              <a:gd name="adj" fmla="val 42079"/>
            </a:avLst>
          </a:prstGeom>
          <a:solidFill>
            <a:srgbClr val="000000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71398" name="Oval 6"/>
          <p:cNvSpPr>
            <a:spLocks noChangeArrowheads="1"/>
          </p:cNvSpPr>
          <p:nvPr/>
        </p:nvSpPr>
        <p:spPr bwMode="auto">
          <a:xfrm>
            <a:off x="3642420" y="374106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399" name="Oval 7"/>
          <p:cNvSpPr>
            <a:spLocks noChangeArrowheads="1"/>
          </p:cNvSpPr>
          <p:nvPr/>
        </p:nvSpPr>
        <p:spPr bwMode="auto">
          <a:xfrm>
            <a:off x="6223695" y="340769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03" name="Text Box 11"/>
          <p:cNvSpPr txBox="1">
            <a:spLocks noChangeArrowheads="1"/>
          </p:cNvSpPr>
          <p:nvPr/>
        </p:nvSpPr>
        <p:spPr bwMode="auto">
          <a:xfrm>
            <a:off x="7661970" y="1882106"/>
            <a:ext cx="717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VPN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71404" name="Oval 12"/>
          <p:cNvSpPr>
            <a:spLocks noChangeArrowheads="1"/>
          </p:cNvSpPr>
          <p:nvPr/>
        </p:nvSpPr>
        <p:spPr bwMode="auto">
          <a:xfrm>
            <a:off x="4794945" y="359819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05" name="Text Box 13"/>
          <p:cNvSpPr txBox="1">
            <a:spLocks noChangeArrowheads="1"/>
          </p:cNvSpPr>
          <p:nvPr/>
        </p:nvSpPr>
        <p:spPr bwMode="auto">
          <a:xfrm>
            <a:off x="4213920" y="3245768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CW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71406" name="Line 14"/>
          <p:cNvSpPr>
            <a:spLocks noChangeShapeType="1"/>
          </p:cNvSpPr>
          <p:nvPr/>
        </p:nvSpPr>
        <p:spPr bwMode="auto">
          <a:xfrm flipH="1">
            <a:off x="937320" y="3728368"/>
            <a:ext cx="3848100" cy="1574800"/>
          </a:xfrm>
          <a:prstGeom prst="line">
            <a:avLst/>
          </a:prstGeom>
          <a:noFill/>
          <a:ln w="57150">
            <a:solidFill>
              <a:srgbClr val="FFFF9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08" name="Text Box 16"/>
          <p:cNvSpPr txBox="1">
            <a:spLocks noChangeArrowheads="1"/>
          </p:cNvSpPr>
          <p:nvPr/>
        </p:nvSpPr>
        <p:spPr bwMode="auto">
          <a:xfrm>
            <a:off x="251520" y="5303168"/>
            <a:ext cx="24161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COP</a:t>
            </a:r>
          </a:p>
          <a:p>
            <a:pPr>
              <a:lnSpc>
                <a:spcPct val="30000"/>
              </a:lnSpc>
            </a:pPr>
            <a:r>
              <a:rPr lang="pt-BR" sz="2000">
                <a:effectLst/>
              </a:rPr>
              <a:t>Center of Projection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71409" name="Text Box 17"/>
          <p:cNvSpPr txBox="1">
            <a:spLocks noChangeArrowheads="1"/>
          </p:cNvSpPr>
          <p:nvPr/>
        </p:nvSpPr>
        <p:spPr bwMode="auto">
          <a:xfrm>
            <a:off x="2842320" y="4464968"/>
            <a:ext cx="738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DOP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71417" name="Line 25"/>
          <p:cNvSpPr>
            <a:spLocks noChangeShapeType="1"/>
          </p:cNvSpPr>
          <p:nvPr/>
        </p:nvSpPr>
        <p:spPr bwMode="auto">
          <a:xfrm flipV="1">
            <a:off x="937320" y="1340768"/>
            <a:ext cx="3886200" cy="396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18" name="Line 26"/>
          <p:cNvSpPr>
            <a:spLocks noChangeShapeType="1"/>
          </p:cNvSpPr>
          <p:nvPr/>
        </p:nvSpPr>
        <p:spPr bwMode="auto">
          <a:xfrm flipV="1">
            <a:off x="937320" y="1416968"/>
            <a:ext cx="701040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19" name="Line 27"/>
          <p:cNvSpPr>
            <a:spLocks noChangeShapeType="1"/>
          </p:cNvSpPr>
          <p:nvPr/>
        </p:nvSpPr>
        <p:spPr bwMode="auto">
          <a:xfrm flipV="1">
            <a:off x="1013520" y="2636168"/>
            <a:ext cx="76200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20" name="Line 28"/>
          <p:cNvSpPr>
            <a:spLocks noChangeShapeType="1"/>
          </p:cNvSpPr>
          <p:nvPr/>
        </p:nvSpPr>
        <p:spPr bwMode="auto">
          <a:xfrm flipV="1">
            <a:off x="937320" y="4541168"/>
            <a:ext cx="7696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16" name="Oval 24"/>
          <p:cNvSpPr>
            <a:spLocks noChangeArrowheads="1"/>
          </p:cNvSpPr>
          <p:nvPr/>
        </p:nvSpPr>
        <p:spPr bwMode="auto">
          <a:xfrm>
            <a:off x="861120" y="522696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394" name="Rectangle 2"/>
          <p:cNvSpPr>
            <a:spLocks noGrp="1" noChangeArrowheads="1"/>
          </p:cNvSpPr>
          <p:nvPr>
            <p:ph idx="1"/>
          </p:nvPr>
        </p:nvSpPr>
        <p:spPr>
          <a:xfrm>
            <a:off x="179512" y="798240"/>
            <a:ext cx="8534400" cy="4724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pt-BR" sz="2000" b="1" dirty="0">
                <a:solidFill>
                  <a:schemeClr val="accent2"/>
                </a:solidFill>
                <a:effectLst/>
              </a:rPr>
              <a:t>Projeção em Perspectiva: Pirâmide Infinita de Projeção</a:t>
            </a:r>
            <a:endParaRPr lang="pt-BR" sz="2600" dirty="0"/>
          </a:p>
        </p:txBody>
      </p:sp>
      <p:sp>
        <p:nvSpPr>
          <p:cNvPr id="571421" name="Text Box 29"/>
          <p:cNvSpPr txBox="1">
            <a:spLocks noChangeArrowheads="1"/>
          </p:cNvSpPr>
          <p:nvPr/>
        </p:nvSpPr>
        <p:spPr bwMode="auto">
          <a:xfrm>
            <a:off x="2987824" y="6081713"/>
            <a:ext cx="6181725" cy="76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pt-BR" sz="2200" b="1" dirty="0">
                <a:solidFill>
                  <a:schemeClr val="accent2"/>
                </a:solidFill>
                <a:effectLst/>
              </a:rPr>
              <a:t>Projeção determinada por raios que</a:t>
            </a:r>
          </a:p>
          <a:p>
            <a:pPr>
              <a:lnSpc>
                <a:spcPct val="70000"/>
              </a:lnSpc>
            </a:pPr>
            <a:r>
              <a:rPr lang="pt-BR" sz="2200" b="1" dirty="0">
                <a:solidFill>
                  <a:schemeClr val="accent2"/>
                </a:solidFill>
                <a:effectLst/>
              </a:rPr>
              <a:t>convergem para o centro de projeção COP </a:t>
            </a:r>
            <a:endParaRPr lang="pt-BR" sz="3800" b="1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71422" name="Line 30"/>
          <p:cNvSpPr>
            <a:spLocks noChangeShapeType="1"/>
          </p:cNvSpPr>
          <p:nvPr/>
        </p:nvSpPr>
        <p:spPr bwMode="auto">
          <a:xfrm flipH="1">
            <a:off x="4979095" y="2404393"/>
            <a:ext cx="2951163" cy="1223963"/>
          </a:xfrm>
          <a:prstGeom prst="line">
            <a:avLst/>
          </a:prstGeom>
          <a:noFill/>
          <a:ln w="57150">
            <a:solidFill>
              <a:srgbClr val="FFFF9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14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42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47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548" y="-2738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699" name="Rectangle 19"/>
          <p:cNvSpPr>
            <a:spLocks noChangeArrowheads="1"/>
          </p:cNvSpPr>
          <p:nvPr/>
        </p:nvSpPr>
        <p:spPr bwMode="auto">
          <a:xfrm>
            <a:off x="218852" y="116632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(</a:t>
            </a:r>
            <a:r>
              <a:rPr lang="en-US" sz="2900" dirty="0" err="1">
                <a:effectLst/>
              </a:rPr>
              <a:t>Impressão</a:t>
            </a:r>
            <a:r>
              <a:rPr lang="en-US" sz="2900" dirty="0">
                <a:effectLst/>
              </a:rPr>
              <a:t> Visual)</a:t>
            </a:r>
            <a:endParaRPr lang="pt-BR" sz="29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548" y="2738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699" name="Rectangle 19"/>
          <p:cNvSpPr>
            <a:spLocks noChangeArrowheads="1"/>
          </p:cNvSpPr>
          <p:nvPr/>
        </p:nvSpPr>
        <p:spPr bwMode="auto">
          <a:xfrm>
            <a:off x="218852" y="116632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(</a:t>
            </a:r>
            <a:r>
              <a:rPr lang="en-US" sz="2900" dirty="0" err="1">
                <a:effectLst/>
              </a:rPr>
              <a:t>Impressão</a:t>
            </a:r>
            <a:r>
              <a:rPr lang="en-US" sz="2900" dirty="0">
                <a:effectLst/>
              </a:rPr>
              <a:t> Visual)</a:t>
            </a:r>
            <a:endParaRPr lang="pt-BR" sz="2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479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548" y="-8632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699" name="Rectangle 19"/>
          <p:cNvSpPr>
            <a:spLocks noChangeArrowheads="1"/>
          </p:cNvSpPr>
          <p:nvPr/>
        </p:nvSpPr>
        <p:spPr bwMode="auto">
          <a:xfrm>
            <a:off x="218852" y="116632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(</a:t>
            </a:r>
            <a:r>
              <a:rPr lang="en-US" sz="2900" dirty="0" err="1">
                <a:effectLst/>
              </a:rPr>
              <a:t>Impressão</a:t>
            </a:r>
            <a:r>
              <a:rPr lang="en-US" sz="2900" dirty="0">
                <a:effectLst/>
              </a:rPr>
              <a:t> Visual)</a:t>
            </a:r>
            <a:endParaRPr lang="pt-BR" sz="2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138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-33453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699" name="Rectangle 19"/>
          <p:cNvSpPr>
            <a:spLocks noChangeArrowheads="1"/>
          </p:cNvSpPr>
          <p:nvPr/>
        </p:nvSpPr>
        <p:spPr bwMode="auto">
          <a:xfrm>
            <a:off x="218852" y="116632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(</a:t>
            </a:r>
            <a:r>
              <a:rPr lang="en-US" sz="2900" dirty="0" err="1">
                <a:effectLst/>
              </a:rPr>
              <a:t>Impressão</a:t>
            </a:r>
            <a:r>
              <a:rPr lang="en-US" sz="2900" dirty="0">
                <a:effectLst/>
              </a:rPr>
              <a:t> Visual)</a:t>
            </a:r>
            <a:endParaRPr lang="pt-BR" sz="2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79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548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699" name="Rectangle 19"/>
          <p:cNvSpPr>
            <a:spLocks noChangeArrowheads="1"/>
          </p:cNvSpPr>
          <p:nvPr/>
        </p:nvSpPr>
        <p:spPr bwMode="auto">
          <a:xfrm>
            <a:off x="218852" y="116632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(</a:t>
            </a:r>
            <a:r>
              <a:rPr lang="en-US" sz="2900" dirty="0" err="1">
                <a:effectLst/>
              </a:rPr>
              <a:t>Impressão</a:t>
            </a:r>
            <a:r>
              <a:rPr lang="en-US" sz="2900" dirty="0">
                <a:effectLst/>
              </a:rPr>
              <a:t> Visual)</a:t>
            </a:r>
            <a:endParaRPr lang="pt-BR" sz="2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0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548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699" name="Rectangle 19"/>
          <p:cNvSpPr>
            <a:spLocks noChangeArrowheads="1"/>
          </p:cNvSpPr>
          <p:nvPr/>
        </p:nvSpPr>
        <p:spPr bwMode="auto">
          <a:xfrm>
            <a:off x="218852" y="116632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(</a:t>
            </a:r>
            <a:r>
              <a:rPr lang="en-US" sz="2900" dirty="0" err="1">
                <a:effectLst/>
              </a:rPr>
              <a:t>Impressão</a:t>
            </a:r>
            <a:r>
              <a:rPr lang="en-US" sz="2900" dirty="0">
                <a:effectLst/>
              </a:rPr>
              <a:t> Visual)</a:t>
            </a:r>
            <a:endParaRPr lang="pt-BR" sz="2900" dirty="0">
              <a:effectLst/>
            </a:endParaRP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107504" y="5733256"/>
            <a:ext cx="5584825" cy="76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pt-BR" sz="2200" b="1" dirty="0">
                <a:solidFill>
                  <a:schemeClr val="accent2"/>
                </a:solidFill>
                <a:effectLst/>
              </a:rPr>
              <a:t>Objetos distantes aparecem menores, </a:t>
            </a:r>
          </a:p>
          <a:p>
            <a:pPr>
              <a:lnSpc>
                <a:spcPct val="70000"/>
              </a:lnSpc>
            </a:pPr>
            <a:r>
              <a:rPr lang="pt-BR" sz="2200" b="1" dirty="0">
                <a:solidFill>
                  <a:schemeClr val="accent2"/>
                </a:solidFill>
                <a:effectLst/>
              </a:rPr>
              <a:t>desvanecedndo à distância </a:t>
            </a:r>
            <a:endParaRPr lang="pt-BR" sz="3800" b="1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36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/>
          <p:cNvSpPr>
            <a:spLocks noChangeArrowheads="1"/>
          </p:cNvSpPr>
          <p:nvPr/>
        </p:nvSpPr>
        <p:spPr bwMode="auto">
          <a:xfrm>
            <a:off x="304800" y="91440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(</a:t>
            </a:r>
            <a:r>
              <a:rPr lang="en-US" sz="2900" dirty="0" err="1">
                <a:effectLst/>
              </a:rPr>
              <a:t>Aspecto</a:t>
            </a:r>
            <a:r>
              <a:rPr lang="en-US" sz="2900" dirty="0">
                <a:effectLst/>
              </a:rPr>
              <a:t> Visual)</a:t>
            </a:r>
            <a:endParaRPr lang="pt-BR" sz="2900" dirty="0">
              <a:effectLst/>
            </a:endParaRPr>
          </a:p>
        </p:txBody>
      </p:sp>
      <p:pic>
        <p:nvPicPr>
          <p:cNvPr id="6154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484313"/>
            <a:ext cx="6624638" cy="4968875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743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8896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4709" name="Rectangle 5"/>
          <p:cNvSpPr>
            <a:spLocks noChangeArrowheads="1"/>
          </p:cNvSpPr>
          <p:nvPr/>
        </p:nvSpPr>
        <p:spPr bwMode="auto">
          <a:xfrm>
            <a:off x="107504" y="18864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(Plano de </a:t>
            </a:r>
            <a:r>
              <a:rPr lang="en-US" sz="2900" dirty="0" err="1">
                <a:effectLst/>
              </a:rPr>
              <a:t>Projeção</a:t>
            </a:r>
            <a:r>
              <a:rPr lang="en-US" sz="2900" dirty="0">
                <a:effectLst/>
              </a:rPr>
              <a:t>)</a:t>
            </a:r>
            <a:endParaRPr lang="pt-BR" sz="29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8896" y="2220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4709" name="Rectangle 5"/>
          <p:cNvSpPr>
            <a:spLocks noChangeArrowheads="1"/>
          </p:cNvSpPr>
          <p:nvPr/>
        </p:nvSpPr>
        <p:spPr bwMode="auto">
          <a:xfrm>
            <a:off x="107504" y="18864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(Plano de </a:t>
            </a:r>
            <a:r>
              <a:rPr lang="en-US" sz="2900" dirty="0" err="1">
                <a:effectLst/>
              </a:rPr>
              <a:t>Projeção</a:t>
            </a:r>
            <a:r>
              <a:rPr lang="en-US" sz="2900" dirty="0">
                <a:effectLst/>
              </a:rPr>
              <a:t>)</a:t>
            </a:r>
            <a:endParaRPr lang="pt-BR" sz="2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04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8896" y="-2738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4709" name="Rectangle 5"/>
          <p:cNvSpPr>
            <a:spLocks noChangeArrowheads="1"/>
          </p:cNvSpPr>
          <p:nvPr/>
        </p:nvSpPr>
        <p:spPr bwMode="auto">
          <a:xfrm>
            <a:off x="107504" y="18864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(Plano de </a:t>
            </a:r>
            <a:r>
              <a:rPr lang="en-US" sz="2900" dirty="0" err="1">
                <a:effectLst/>
              </a:rPr>
              <a:t>Projeção</a:t>
            </a:r>
            <a:r>
              <a:rPr lang="en-US" sz="2900" dirty="0">
                <a:effectLst/>
              </a:rPr>
              <a:t>)</a:t>
            </a:r>
            <a:endParaRPr lang="pt-BR" sz="2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1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252520" cy="609600"/>
          </a:xfrm>
        </p:spPr>
        <p:txBody>
          <a:bodyPr/>
          <a:lstStyle/>
          <a:p>
            <a:r>
              <a:rPr lang="en-US" sz="2400" dirty="0" err="1" smtClean="0">
                <a:solidFill>
                  <a:srgbClr val="FFFF99"/>
                </a:solidFill>
                <a:effectLst/>
              </a:rPr>
              <a:t>Projeção</a:t>
            </a:r>
            <a:r>
              <a:rPr lang="en-US" sz="2400" dirty="0" smtClean="0">
                <a:solidFill>
                  <a:srgbClr val="FFFF99"/>
                </a:solidFill>
                <a:effectLst/>
              </a:rPr>
              <a:t> </a:t>
            </a:r>
            <a:r>
              <a:rPr lang="en-US" sz="2400" dirty="0" err="1">
                <a:solidFill>
                  <a:srgbClr val="FFFF99"/>
                </a:solidFill>
                <a:effectLst/>
              </a:rPr>
              <a:t>em</a:t>
            </a:r>
            <a:r>
              <a:rPr lang="en-US" sz="2400" dirty="0">
                <a:solidFill>
                  <a:srgbClr val="FFFF99"/>
                </a:solidFill>
                <a:effectLst/>
              </a:rPr>
              <a:t> </a:t>
            </a:r>
            <a:r>
              <a:rPr lang="en-US" sz="2400" dirty="0" err="1">
                <a:solidFill>
                  <a:srgbClr val="FFFF99"/>
                </a:solidFill>
                <a:effectLst/>
              </a:rPr>
              <a:t>Perspectiva</a:t>
            </a:r>
            <a:r>
              <a:rPr lang="en-US" sz="2400" dirty="0">
                <a:solidFill>
                  <a:srgbClr val="FFFF99"/>
                </a:solidFill>
                <a:effectLst/>
              </a:rPr>
              <a:t> (</a:t>
            </a:r>
            <a:r>
              <a:rPr lang="en-US" sz="2400" dirty="0" err="1">
                <a:solidFill>
                  <a:srgbClr val="FFFF99"/>
                </a:solidFill>
                <a:effectLst/>
              </a:rPr>
              <a:t>Projeção</a:t>
            </a:r>
            <a:r>
              <a:rPr lang="en-US" sz="2400" dirty="0">
                <a:solidFill>
                  <a:srgbClr val="FFFF99"/>
                </a:solidFill>
                <a:effectLst/>
              </a:rPr>
              <a:t> dos </a:t>
            </a:r>
            <a:r>
              <a:rPr lang="en-US" sz="2400" dirty="0" err="1">
                <a:solidFill>
                  <a:srgbClr val="FFFF99"/>
                </a:solidFill>
                <a:effectLst/>
              </a:rPr>
              <a:t>Pontos</a:t>
            </a:r>
            <a:r>
              <a:rPr lang="en-US" sz="2400" dirty="0">
                <a:solidFill>
                  <a:srgbClr val="FFFF99"/>
                </a:solidFill>
                <a:effectLst/>
              </a:rPr>
              <a:t>)</a:t>
            </a:r>
            <a:endParaRPr lang="pt-BR" dirty="0">
              <a:solidFill>
                <a:srgbClr val="FFFF99"/>
              </a:solidFill>
              <a:effectLst/>
            </a:endParaRPr>
          </a:p>
        </p:txBody>
      </p:sp>
      <p:sp>
        <p:nvSpPr>
          <p:cNvPr id="594947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908720"/>
            <a:ext cx="8610600" cy="4572000"/>
          </a:xfrm>
        </p:spPr>
        <p:txBody>
          <a:bodyPr/>
          <a:lstStyle/>
          <a:p>
            <a:pPr marL="381000" indent="-381000">
              <a:buFontTx/>
              <a:buNone/>
            </a:pPr>
            <a:r>
              <a:rPr lang="pt-BR" dirty="0"/>
              <a:t>A)Realizamos os 3 primeiros passos do método para projeção paralela:</a:t>
            </a:r>
          </a:p>
          <a:p>
            <a:pPr marL="958850" lvl="1" indent="-387350">
              <a:buFontTx/>
              <a:buNone/>
            </a:pPr>
            <a:r>
              <a:rPr lang="pt-BR" sz="2200" dirty="0"/>
              <a:t>1.	Translade </a:t>
            </a:r>
            <a:r>
              <a:rPr lang="pt-BR" sz="3000" b="1" dirty="0">
                <a:solidFill>
                  <a:schemeClr val="accent2"/>
                </a:solidFill>
                <a:effectLst/>
              </a:rPr>
              <a:t>COP</a:t>
            </a:r>
            <a:r>
              <a:rPr lang="pt-BR" sz="2200" dirty="0"/>
              <a:t> para a origem</a:t>
            </a:r>
          </a:p>
          <a:p>
            <a:pPr marL="958850" lvl="1" indent="-387350">
              <a:buFontTx/>
              <a:buNone/>
            </a:pPr>
            <a:r>
              <a:rPr lang="pt-BR" sz="2200" dirty="0"/>
              <a:t>2.	Determine VPN</a:t>
            </a:r>
          </a:p>
          <a:p>
            <a:pPr marL="1377950" lvl="2"/>
            <a:r>
              <a:rPr lang="pt-BR" sz="2000" dirty="0"/>
              <a:t>Decomponha e determine os ângulos de VPN com X e Y</a:t>
            </a:r>
          </a:p>
          <a:p>
            <a:pPr marL="958850" lvl="1" indent="-387350">
              <a:buFontTx/>
              <a:buNone/>
            </a:pPr>
            <a:r>
              <a:rPr lang="pt-BR" sz="2200" dirty="0"/>
              <a:t>3.	Rotacione o mundo em torno de X e Y de forma a alinhar VPN com o eixo Z</a:t>
            </a:r>
          </a:p>
          <a:p>
            <a:pPr marL="381000" indent="-381000">
              <a:buFontTx/>
              <a:buNone/>
            </a:pPr>
            <a:r>
              <a:rPr lang="pt-BR" dirty="0"/>
              <a:t>B)Projetamos uma linha imaginária de cada ponto do objeto ao </a:t>
            </a:r>
            <a:r>
              <a:rPr lang="pt-BR" b="1" dirty="0">
                <a:solidFill>
                  <a:schemeClr val="accent2"/>
                </a:solidFill>
                <a:effectLst/>
              </a:rPr>
              <a:t>COP</a:t>
            </a:r>
            <a:r>
              <a:rPr lang="pt-BR" dirty="0"/>
              <a:t> e calculamos a intersecção com o Plano de Projeção.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7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4704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9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1328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3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9001000" cy="609600"/>
          </a:xfrm>
        </p:spPr>
        <p:txBody>
          <a:bodyPr/>
          <a:lstStyle/>
          <a:p>
            <a:pPr marL="762000" indent="-762000"/>
            <a:r>
              <a:rPr lang="en-US" sz="2400" dirty="0" err="1" smtClean="0">
                <a:solidFill>
                  <a:srgbClr val="FFFF99"/>
                </a:solidFill>
                <a:effectLst/>
              </a:rPr>
              <a:t>Projeção</a:t>
            </a:r>
            <a:r>
              <a:rPr lang="en-US" sz="2400" dirty="0" smtClean="0">
                <a:solidFill>
                  <a:srgbClr val="FFFF99"/>
                </a:solidFill>
                <a:effectLst/>
              </a:rPr>
              <a:t> </a:t>
            </a:r>
            <a:r>
              <a:rPr lang="en-US" sz="2400" dirty="0" err="1">
                <a:solidFill>
                  <a:srgbClr val="FFFF99"/>
                </a:solidFill>
                <a:effectLst/>
              </a:rPr>
              <a:t>em</a:t>
            </a:r>
            <a:r>
              <a:rPr lang="en-US" sz="2400" dirty="0">
                <a:solidFill>
                  <a:srgbClr val="FFFF99"/>
                </a:solidFill>
                <a:effectLst/>
              </a:rPr>
              <a:t> </a:t>
            </a:r>
            <a:r>
              <a:rPr lang="en-US" sz="2400" dirty="0" err="1">
                <a:solidFill>
                  <a:srgbClr val="FFFF99"/>
                </a:solidFill>
                <a:effectLst/>
              </a:rPr>
              <a:t>Perspectiva</a:t>
            </a:r>
            <a:r>
              <a:rPr lang="en-US" sz="2400" dirty="0">
                <a:solidFill>
                  <a:srgbClr val="FFFF99"/>
                </a:solidFill>
                <a:effectLst/>
              </a:rPr>
              <a:t> (</a:t>
            </a:r>
            <a:r>
              <a:rPr lang="en-US" sz="2400" dirty="0" err="1">
                <a:solidFill>
                  <a:srgbClr val="FFFF99"/>
                </a:solidFill>
                <a:effectLst/>
              </a:rPr>
              <a:t>Projeção</a:t>
            </a:r>
            <a:r>
              <a:rPr lang="en-US" sz="2400" dirty="0">
                <a:solidFill>
                  <a:srgbClr val="FFFF99"/>
                </a:solidFill>
                <a:effectLst/>
              </a:rPr>
              <a:t> dos </a:t>
            </a:r>
            <a:r>
              <a:rPr lang="en-US" sz="2400" dirty="0" err="1">
                <a:solidFill>
                  <a:srgbClr val="FFFF99"/>
                </a:solidFill>
                <a:effectLst/>
              </a:rPr>
              <a:t>Pontos</a:t>
            </a:r>
            <a:r>
              <a:rPr lang="en-US" sz="2400" dirty="0">
                <a:solidFill>
                  <a:srgbClr val="FFFF99"/>
                </a:solidFill>
                <a:effectLst/>
              </a:rPr>
              <a:t>)</a:t>
            </a:r>
            <a:endParaRPr lang="pt-BR" dirty="0">
              <a:solidFill>
                <a:srgbClr val="FFFF99"/>
              </a:solidFill>
              <a:effectLst/>
            </a:endParaRPr>
          </a:p>
        </p:txBody>
      </p:sp>
      <p:sp>
        <p:nvSpPr>
          <p:cNvPr id="59597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764704"/>
            <a:ext cx="8610600" cy="4572000"/>
          </a:xfrm>
        </p:spPr>
        <p:txBody>
          <a:bodyPr/>
          <a:lstStyle/>
          <a:p>
            <a:pPr marL="381000" indent="-381000"/>
            <a:r>
              <a:rPr lang="pt-BR" dirty="0"/>
              <a:t>O cálculo a intersecção da linha P(x,y,z) </a:t>
            </a:r>
            <a:r>
              <a:rPr lang="pt-BR" b="1" dirty="0">
                <a:solidFill>
                  <a:schemeClr val="accent2"/>
                </a:solidFill>
                <a:effectLst/>
              </a:rPr>
              <a:t>COP</a:t>
            </a:r>
            <a:r>
              <a:rPr lang="pt-BR" dirty="0"/>
              <a:t>  com o Plano de Projeção pode ser realizado  de duas formas:</a:t>
            </a:r>
          </a:p>
          <a:p>
            <a:pPr marL="958850" lvl="1" indent="-387350"/>
            <a:r>
              <a:rPr lang="pt-BR" dirty="0">
                <a:solidFill>
                  <a:schemeClr val="accent2"/>
                </a:solidFill>
                <a:effectLst/>
              </a:rPr>
              <a:t>Especial</a:t>
            </a:r>
            <a:r>
              <a:rPr lang="pt-BR" dirty="0"/>
              <a:t>: Supomos COP na origem e podemos reduzir o cálculo a duas fórmulas (projeções </a:t>
            </a:r>
            <a:r>
              <a:rPr lang="pt-BR" b="1" dirty="0">
                <a:solidFill>
                  <a:srgbClr val="FFFF99"/>
                </a:solidFill>
                <a:effectLst/>
              </a:rPr>
              <a:t>x</a:t>
            </a:r>
            <a:r>
              <a:rPr lang="pt-BR" b="1" baseline="-25000" dirty="0">
                <a:solidFill>
                  <a:srgbClr val="FFFF99"/>
                </a:solidFill>
                <a:effectLst/>
              </a:rPr>
              <a:t>p</a:t>
            </a:r>
            <a:r>
              <a:rPr lang="pt-BR" dirty="0"/>
              <a:t> e </a:t>
            </a:r>
            <a:r>
              <a:rPr lang="pt-BR" b="1" dirty="0">
                <a:solidFill>
                  <a:srgbClr val="FFFF99"/>
                </a:solidFill>
                <a:effectLst/>
              </a:rPr>
              <a:t>y</a:t>
            </a:r>
            <a:r>
              <a:rPr lang="pt-BR" b="1" baseline="-25000" dirty="0">
                <a:solidFill>
                  <a:srgbClr val="FFFF99"/>
                </a:solidFill>
                <a:effectLst/>
              </a:rPr>
              <a:t>p</a:t>
            </a:r>
            <a:r>
              <a:rPr lang="pt-BR" dirty="0"/>
              <a:t>) ou uma matriz homogênea </a:t>
            </a:r>
            <a:r>
              <a:rPr lang="pt-BR" b="1" dirty="0">
                <a:solidFill>
                  <a:srgbClr val="FFFF99"/>
                </a:solidFill>
                <a:effectLst/>
              </a:rPr>
              <a:t>M</a:t>
            </a:r>
            <a:r>
              <a:rPr lang="pt-BR" b="1" baseline="-25000" dirty="0">
                <a:solidFill>
                  <a:srgbClr val="FFFF99"/>
                </a:solidFill>
                <a:effectLst/>
              </a:rPr>
              <a:t>PER</a:t>
            </a:r>
            <a:endParaRPr lang="pt-BR" b="1" dirty="0">
              <a:effectLst/>
            </a:endParaRPr>
          </a:p>
          <a:p>
            <a:pPr marL="958850" lvl="1" indent="-387350"/>
            <a:r>
              <a:rPr lang="pt-BR" dirty="0">
                <a:solidFill>
                  <a:schemeClr val="accent2"/>
                </a:solidFill>
                <a:effectLst/>
              </a:rPr>
              <a:t>Geral</a:t>
            </a:r>
            <a:r>
              <a:rPr lang="pt-BR" dirty="0"/>
              <a:t>: COP está em qualquer lugar, porém o Plano de Projeção é perpendicular a </a:t>
            </a:r>
            <a:r>
              <a:rPr lang="pt-BR" b="1" dirty="0">
                <a:solidFill>
                  <a:srgbClr val="FFFF99"/>
                </a:solidFill>
                <a:effectLst/>
              </a:rPr>
              <a:t>z</a:t>
            </a:r>
            <a:r>
              <a:rPr lang="pt-BR" dirty="0"/>
              <a:t>. Neste caso podemos usar uma matriz </a:t>
            </a:r>
            <a:r>
              <a:rPr lang="pt-BR" b="1" dirty="0">
                <a:solidFill>
                  <a:srgbClr val="FFFF99"/>
                </a:solidFill>
                <a:effectLst/>
              </a:rPr>
              <a:t>M</a:t>
            </a:r>
            <a:r>
              <a:rPr lang="pt-BR" b="1" baseline="-25000" dirty="0">
                <a:solidFill>
                  <a:srgbClr val="FFFF99"/>
                </a:solidFill>
                <a:effectLst/>
              </a:rPr>
              <a:t>GER </a:t>
            </a:r>
            <a:r>
              <a:rPr lang="pt-BR" dirty="0"/>
              <a:t>que é o caso geral de </a:t>
            </a:r>
            <a:r>
              <a:rPr lang="pt-BR" b="1" dirty="0">
                <a:solidFill>
                  <a:srgbClr val="FFFF99"/>
                </a:solidFill>
                <a:effectLst/>
              </a:rPr>
              <a:t>M</a:t>
            </a:r>
            <a:r>
              <a:rPr lang="pt-BR" b="1" baseline="-25000" dirty="0">
                <a:solidFill>
                  <a:srgbClr val="FFFF99"/>
                </a:solidFill>
                <a:effectLst/>
              </a:rPr>
              <a:t>PER</a:t>
            </a:r>
          </a:p>
        </p:txBody>
      </p:sp>
      <p:sp>
        <p:nvSpPr>
          <p:cNvPr id="595972" name="Line 4"/>
          <p:cNvSpPr>
            <a:spLocks noChangeShapeType="1"/>
          </p:cNvSpPr>
          <p:nvPr/>
        </p:nvSpPr>
        <p:spPr bwMode="auto">
          <a:xfrm>
            <a:off x="827584" y="1302628"/>
            <a:ext cx="252028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1" grpId="0" build="p" bldLvl="2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806" name="Line 54"/>
          <p:cNvSpPr>
            <a:spLocks noChangeShapeType="1"/>
          </p:cNvSpPr>
          <p:nvPr/>
        </p:nvSpPr>
        <p:spPr bwMode="auto">
          <a:xfrm flipV="1">
            <a:off x="1524000" y="1752600"/>
            <a:ext cx="0" cy="18018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754" name="Line 2"/>
          <p:cNvSpPr>
            <a:spLocks noChangeShapeType="1"/>
          </p:cNvSpPr>
          <p:nvPr/>
        </p:nvSpPr>
        <p:spPr bwMode="auto">
          <a:xfrm flipV="1">
            <a:off x="4648200" y="1724025"/>
            <a:ext cx="0" cy="1801813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755" name="Line 3"/>
          <p:cNvSpPr>
            <a:spLocks noChangeShapeType="1"/>
          </p:cNvSpPr>
          <p:nvPr/>
        </p:nvSpPr>
        <p:spPr bwMode="auto">
          <a:xfrm flipV="1">
            <a:off x="1066800" y="3525838"/>
            <a:ext cx="66294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756" name="Text Box 4"/>
          <p:cNvSpPr txBox="1">
            <a:spLocks noChangeArrowheads="1"/>
          </p:cNvSpPr>
          <p:nvPr/>
        </p:nvSpPr>
        <p:spPr bwMode="auto">
          <a:xfrm>
            <a:off x="6994525" y="1997075"/>
            <a:ext cx="1035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>
                <a:effectLst/>
              </a:rPr>
              <a:t>P(x,y,z)</a:t>
            </a:r>
          </a:p>
        </p:txBody>
      </p:sp>
      <p:sp>
        <p:nvSpPr>
          <p:cNvPr id="586759" name="Text Box 7"/>
          <p:cNvSpPr txBox="1">
            <a:spLocks noChangeArrowheads="1"/>
          </p:cNvSpPr>
          <p:nvPr/>
        </p:nvSpPr>
        <p:spPr bwMode="auto">
          <a:xfrm>
            <a:off x="762000" y="3057525"/>
            <a:ext cx="6556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>
                <a:effectLst/>
              </a:rPr>
              <a:t>COP</a:t>
            </a:r>
          </a:p>
        </p:txBody>
      </p:sp>
      <p:sp>
        <p:nvSpPr>
          <p:cNvPr id="586760" name="Line 8"/>
          <p:cNvSpPr>
            <a:spLocks noChangeShapeType="1"/>
          </p:cNvSpPr>
          <p:nvPr/>
        </p:nvSpPr>
        <p:spPr bwMode="auto">
          <a:xfrm flipV="1">
            <a:off x="1524000" y="2457450"/>
            <a:ext cx="5638800" cy="1068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761" name="Text Box 9"/>
          <p:cNvSpPr txBox="1">
            <a:spLocks noChangeArrowheads="1"/>
          </p:cNvSpPr>
          <p:nvPr/>
        </p:nvSpPr>
        <p:spPr bwMode="auto">
          <a:xfrm>
            <a:off x="4114800" y="2524125"/>
            <a:ext cx="441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x</a:t>
            </a:r>
            <a:r>
              <a:rPr lang="pt-BR" sz="2000" b="1" baseline="-25000">
                <a:effectLst/>
              </a:rPr>
              <a:t>p</a:t>
            </a:r>
            <a:endParaRPr lang="pt-BR" sz="2000">
              <a:effectLst/>
            </a:endParaRPr>
          </a:p>
        </p:txBody>
      </p:sp>
      <p:sp>
        <p:nvSpPr>
          <p:cNvPr id="586758" name="Oval 6"/>
          <p:cNvSpPr>
            <a:spLocks noChangeArrowheads="1"/>
          </p:cNvSpPr>
          <p:nvPr/>
        </p:nvSpPr>
        <p:spPr bwMode="auto">
          <a:xfrm>
            <a:off x="1447800" y="3459163"/>
            <a:ext cx="15240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757" name="Oval 5"/>
          <p:cNvSpPr>
            <a:spLocks noChangeArrowheads="1"/>
          </p:cNvSpPr>
          <p:nvPr/>
        </p:nvSpPr>
        <p:spPr bwMode="auto">
          <a:xfrm>
            <a:off x="7086600" y="2390775"/>
            <a:ext cx="15240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762" name="Oval 10"/>
          <p:cNvSpPr>
            <a:spLocks noChangeArrowheads="1"/>
          </p:cNvSpPr>
          <p:nvPr/>
        </p:nvSpPr>
        <p:spPr bwMode="auto">
          <a:xfrm>
            <a:off x="4572000" y="2857500"/>
            <a:ext cx="15240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763" name="Line 11"/>
          <p:cNvSpPr>
            <a:spLocks noChangeShapeType="1"/>
          </p:cNvSpPr>
          <p:nvPr/>
        </p:nvSpPr>
        <p:spPr bwMode="auto">
          <a:xfrm>
            <a:off x="1524000" y="3725863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6764" name="Text Box 12"/>
          <p:cNvSpPr txBox="1">
            <a:spLocks noChangeArrowheads="1"/>
          </p:cNvSpPr>
          <p:nvPr/>
        </p:nvSpPr>
        <p:spPr bwMode="auto">
          <a:xfrm>
            <a:off x="2895600" y="3792538"/>
            <a:ext cx="344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d</a:t>
            </a:r>
            <a:endParaRPr lang="pt-BR" sz="2000">
              <a:effectLst/>
            </a:endParaRPr>
          </a:p>
        </p:txBody>
      </p:sp>
      <p:sp>
        <p:nvSpPr>
          <p:cNvPr id="586765" name="Text Box 13"/>
          <p:cNvSpPr txBox="1">
            <a:spLocks noChangeArrowheads="1"/>
          </p:cNvSpPr>
          <p:nvPr/>
        </p:nvSpPr>
        <p:spPr bwMode="auto">
          <a:xfrm>
            <a:off x="4724400" y="1524000"/>
            <a:ext cx="2190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>
                <a:effectLst/>
              </a:rPr>
              <a:t>Plano de Projeção</a:t>
            </a:r>
          </a:p>
        </p:txBody>
      </p:sp>
      <p:sp>
        <p:nvSpPr>
          <p:cNvPr id="586766" name="Text Box 14"/>
          <p:cNvSpPr txBox="1">
            <a:spLocks noChangeArrowheads="1"/>
          </p:cNvSpPr>
          <p:nvPr/>
        </p:nvSpPr>
        <p:spPr bwMode="auto">
          <a:xfrm>
            <a:off x="1600200" y="1752600"/>
            <a:ext cx="338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x</a:t>
            </a:r>
            <a:endParaRPr lang="pt-BR" sz="2000">
              <a:effectLst/>
            </a:endParaRPr>
          </a:p>
        </p:txBody>
      </p:sp>
      <p:sp>
        <p:nvSpPr>
          <p:cNvPr id="586767" name="Text Box 15"/>
          <p:cNvSpPr txBox="1">
            <a:spLocks noChangeArrowheads="1"/>
          </p:cNvSpPr>
          <p:nvPr/>
        </p:nvSpPr>
        <p:spPr bwMode="auto">
          <a:xfrm>
            <a:off x="7315200" y="3124200"/>
            <a:ext cx="317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z</a:t>
            </a:r>
            <a:endParaRPr lang="pt-BR" sz="2000">
              <a:effectLst/>
            </a:endParaRPr>
          </a:p>
        </p:txBody>
      </p:sp>
      <p:sp>
        <p:nvSpPr>
          <p:cNvPr id="586804" name="Rectangle 52"/>
          <p:cNvSpPr>
            <a:spLocks noChangeArrowheads="1"/>
          </p:cNvSpPr>
          <p:nvPr/>
        </p:nvSpPr>
        <p:spPr bwMode="auto">
          <a:xfrm>
            <a:off x="355600" y="825500"/>
            <a:ext cx="8686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762000" indent="-762000">
              <a:lnSpc>
                <a:spcPct val="85000"/>
              </a:lnSpc>
              <a:spcBef>
                <a:spcPct val="0"/>
              </a:spcBef>
              <a:buClrTx/>
            </a:pPr>
            <a:r>
              <a:rPr lang="en-US" sz="2900">
                <a:effectLst/>
              </a:rPr>
              <a:t>6.7. Projeção em Perspectiva (Caso Especial)</a:t>
            </a:r>
            <a:endParaRPr lang="pt-BR" sz="4100">
              <a:effectLst/>
            </a:endParaRPr>
          </a:p>
        </p:txBody>
      </p:sp>
      <p:grpSp>
        <p:nvGrpSpPr>
          <p:cNvPr id="586808" name="Group 56"/>
          <p:cNvGrpSpPr>
            <a:grpSpLocks/>
          </p:cNvGrpSpPr>
          <p:nvPr/>
        </p:nvGrpSpPr>
        <p:grpSpPr bwMode="auto">
          <a:xfrm>
            <a:off x="762000" y="4206875"/>
            <a:ext cx="7054850" cy="2001838"/>
            <a:chOff x="480" y="2650"/>
            <a:chExt cx="4444" cy="1261"/>
          </a:xfrm>
        </p:grpSpPr>
        <p:sp>
          <p:nvSpPr>
            <p:cNvPr id="586782" name="Line 30"/>
            <p:cNvSpPr>
              <a:spLocks noChangeShapeType="1"/>
            </p:cNvSpPr>
            <p:nvPr/>
          </p:nvSpPr>
          <p:spPr bwMode="auto">
            <a:xfrm>
              <a:off x="976" y="2776"/>
              <a:ext cx="0" cy="113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83" name="Line 31"/>
            <p:cNvSpPr>
              <a:spLocks noChangeShapeType="1"/>
            </p:cNvSpPr>
            <p:nvPr/>
          </p:nvSpPr>
          <p:spPr bwMode="auto">
            <a:xfrm>
              <a:off x="688" y="2767"/>
              <a:ext cx="4176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86" name="Line 34"/>
            <p:cNvSpPr>
              <a:spLocks noChangeShapeType="1"/>
            </p:cNvSpPr>
            <p:nvPr/>
          </p:nvSpPr>
          <p:spPr bwMode="auto">
            <a:xfrm>
              <a:off x="976" y="2776"/>
              <a:ext cx="355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88" name="Oval 36"/>
            <p:cNvSpPr>
              <a:spLocks noChangeArrowheads="1"/>
            </p:cNvSpPr>
            <p:nvPr/>
          </p:nvSpPr>
          <p:spPr bwMode="auto">
            <a:xfrm flipV="1">
              <a:off x="928" y="2734"/>
              <a:ext cx="96" cy="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89" name="Oval 37"/>
            <p:cNvSpPr>
              <a:spLocks noChangeArrowheads="1"/>
            </p:cNvSpPr>
            <p:nvPr/>
          </p:nvSpPr>
          <p:spPr bwMode="auto">
            <a:xfrm flipV="1">
              <a:off x="4480" y="3406"/>
              <a:ext cx="96" cy="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90" name="Oval 38"/>
            <p:cNvSpPr>
              <a:spLocks noChangeArrowheads="1"/>
            </p:cNvSpPr>
            <p:nvPr/>
          </p:nvSpPr>
          <p:spPr bwMode="auto">
            <a:xfrm flipV="1">
              <a:off x="2896" y="3112"/>
              <a:ext cx="96" cy="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91" name="Line 39"/>
            <p:cNvSpPr>
              <a:spLocks noChangeShapeType="1"/>
            </p:cNvSpPr>
            <p:nvPr/>
          </p:nvSpPr>
          <p:spPr bwMode="auto">
            <a:xfrm flipV="1">
              <a:off x="976" y="2650"/>
              <a:ext cx="19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797" name="Text Box 45"/>
            <p:cNvSpPr txBox="1">
              <a:spLocks noChangeArrowheads="1"/>
            </p:cNvSpPr>
            <p:nvPr/>
          </p:nvSpPr>
          <p:spPr bwMode="auto">
            <a:xfrm>
              <a:off x="480" y="2892"/>
              <a:ext cx="41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>
                  <a:effectLst/>
                </a:rPr>
                <a:t>COP</a:t>
              </a:r>
            </a:p>
          </p:txBody>
        </p:sp>
        <p:sp>
          <p:nvSpPr>
            <p:cNvPr id="586798" name="Text Box 46"/>
            <p:cNvSpPr txBox="1">
              <a:spLocks noChangeArrowheads="1"/>
            </p:cNvSpPr>
            <p:nvPr/>
          </p:nvSpPr>
          <p:spPr bwMode="auto">
            <a:xfrm>
              <a:off x="4704" y="2850"/>
              <a:ext cx="20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z</a:t>
              </a:r>
              <a:endParaRPr lang="pt-BR" sz="2000">
                <a:effectLst/>
              </a:endParaRPr>
            </a:p>
          </p:txBody>
        </p:sp>
        <p:sp>
          <p:nvSpPr>
            <p:cNvPr id="586799" name="Text Box 47"/>
            <p:cNvSpPr txBox="1">
              <a:spLocks noChangeArrowheads="1"/>
            </p:cNvSpPr>
            <p:nvPr/>
          </p:nvSpPr>
          <p:spPr bwMode="auto">
            <a:xfrm>
              <a:off x="4272" y="3565"/>
              <a:ext cx="6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>
                  <a:effectLst/>
                </a:rPr>
                <a:t>P(x,y,z)</a:t>
              </a:r>
            </a:p>
          </p:txBody>
        </p:sp>
        <p:sp>
          <p:nvSpPr>
            <p:cNvPr id="586800" name="Text Box 48"/>
            <p:cNvSpPr txBox="1">
              <a:spLocks noChangeArrowheads="1"/>
            </p:cNvSpPr>
            <p:nvPr/>
          </p:nvSpPr>
          <p:spPr bwMode="auto">
            <a:xfrm>
              <a:off x="1488" y="3481"/>
              <a:ext cx="13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>
                  <a:effectLst/>
                </a:rPr>
                <a:t>Plano de Projeção</a:t>
              </a:r>
            </a:p>
          </p:txBody>
        </p:sp>
        <p:sp>
          <p:nvSpPr>
            <p:cNvPr id="586801" name="Text Box 49"/>
            <p:cNvSpPr txBox="1">
              <a:spLocks noChangeArrowheads="1"/>
            </p:cNvSpPr>
            <p:nvPr/>
          </p:nvSpPr>
          <p:spPr bwMode="auto">
            <a:xfrm>
              <a:off x="984" y="3552"/>
              <a:ext cx="2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y</a:t>
              </a:r>
              <a:endParaRPr lang="pt-BR" sz="2000">
                <a:effectLst/>
              </a:endParaRPr>
            </a:p>
          </p:txBody>
        </p:sp>
        <p:sp>
          <p:nvSpPr>
            <p:cNvPr id="586802" name="Text Box 50"/>
            <p:cNvSpPr txBox="1">
              <a:spLocks noChangeArrowheads="1"/>
            </p:cNvSpPr>
            <p:nvPr/>
          </p:nvSpPr>
          <p:spPr bwMode="auto">
            <a:xfrm>
              <a:off x="2680" y="3124"/>
              <a:ext cx="27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y</a:t>
              </a:r>
              <a:r>
                <a:rPr lang="pt-BR" sz="2000" b="1" baseline="-25000">
                  <a:effectLst/>
                </a:rPr>
                <a:t>p</a:t>
              </a:r>
              <a:endParaRPr lang="pt-BR" sz="2000">
                <a:effectLst/>
              </a:endParaRPr>
            </a:p>
          </p:txBody>
        </p:sp>
        <p:sp>
          <p:nvSpPr>
            <p:cNvPr id="586807" name="Line 55"/>
            <p:cNvSpPr>
              <a:spLocks noChangeShapeType="1"/>
            </p:cNvSpPr>
            <p:nvPr/>
          </p:nvSpPr>
          <p:spPr bwMode="auto">
            <a:xfrm flipV="1">
              <a:off x="2952" y="2776"/>
              <a:ext cx="0" cy="11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868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6" name="Rectangle 4"/>
          <p:cNvSpPr>
            <a:spLocks noGrp="1" noChangeArrowheads="1"/>
          </p:cNvSpPr>
          <p:nvPr>
            <p:ph type="title"/>
          </p:nvPr>
        </p:nvSpPr>
        <p:spPr>
          <a:xfrm>
            <a:off x="5349" y="116632"/>
            <a:ext cx="9011344" cy="381000"/>
          </a:xfrm>
          <a:noFill/>
          <a:ln/>
        </p:spPr>
        <p:txBody>
          <a:bodyPr/>
          <a:lstStyle/>
          <a:p>
            <a:pPr marL="762000" indent="-762000"/>
            <a:r>
              <a:rPr lang="en-US" sz="2900" dirty="0" err="1" smtClean="0">
                <a:solidFill>
                  <a:srgbClr val="FFFF99"/>
                </a:solidFill>
                <a:effectLst/>
              </a:rPr>
              <a:t>Projeção</a:t>
            </a:r>
            <a:r>
              <a:rPr lang="en-US" sz="2900" dirty="0" smtClean="0">
                <a:solidFill>
                  <a:srgbClr val="FFFF99"/>
                </a:solidFill>
                <a:effectLst/>
              </a:rPr>
              <a:t> </a:t>
            </a:r>
            <a:r>
              <a:rPr lang="en-US" sz="2900" dirty="0" err="1">
                <a:solidFill>
                  <a:srgbClr val="FFFF99"/>
                </a:solidFill>
                <a:effectLst/>
              </a:rPr>
              <a:t>em</a:t>
            </a:r>
            <a:r>
              <a:rPr lang="en-US" sz="2900" dirty="0">
                <a:solidFill>
                  <a:srgbClr val="FFFF99"/>
                </a:solidFill>
                <a:effectLst/>
              </a:rPr>
              <a:t> </a:t>
            </a:r>
            <a:r>
              <a:rPr lang="en-US" sz="2900" dirty="0" err="1">
                <a:solidFill>
                  <a:srgbClr val="FFFF99"/>
                </a:solidFill>
                <a:effectLst/>
              </a:rPr>
              <a:t>Perspectiva</a:t>
            </a:r>
            <a:r>
              <a:rPr lang="en-US" sz="2900" dirty="0">
                <a:solidFill>
                  <a:srgbClr val="FFFF99"/>
                </a:solidFill>
                <a:effectLst/>
              </a:rPr>
              <a:t> (</a:t>
            </a:r>
            <a:r>
              <a:rPr lang="en-US" sz="2900" dirty="0" err="1">
                <a:solidFill>
                  <a:srgbClr val="FFFF99"/>
                </a:solidFill>
                <a:effectLst/>
              </a:rPr>
              <a:t>Caso</a:t>
            </a:r>
            <a:r>
              <a:rPr lang="en-US" sz="2900" dirty="0">
                <a:solidFill>
                  <a:srgbClr val="FFFF99"/>
                </a:solidFill>
                <a:effectLst/>
              </a:rPr>
              <a:t> Especial)</a:t>
            </a:r>
            <a:endParaRPr lang="pt-BR" sz="4100" dirty="0">
              <a:solidFill>
                <a:srgbClr val="FFFF99"/>
              </a:solidFill>
              <a:effectLst/>
            </a:endParaRPr>
          </a:p>
        </p:txBody>
      </p:sp>
      <p:pic>
        <p:nvPicPr>
          <p:cNvPr id="596998" name="Picture 6" descr="D:\Aulas\ComputacaoGrafica\CG\2020.1\PPTs 2020\formula6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3" y="1340768"/>
            <a:ext cx="9062791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070" name="Picture 6" descr="D:\Aulas\ComputacaoGrafica\CG\2020.1\PPTs 2020\formula6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45" y="620688"/>
            <a:ext cx="9169021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ChangeArrowheads="1"/>
          </p:cNvSpPr>
          <p:nvPr/>
        </p:nvSpPr>
        <p:spPr bwMode="auto">
          <a:xfrm>
            <a:off x="304800" y="91440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(</a:t>
            </a:r>
            <a:r>
              <a:rPr lang="en-US" sz="2900" dirty="0" err="1">
                <a:effectLst/>
              </a:rPr>
              <a:t>Aspecto</a:t>
            </a:r>
            <a:r>
              <a:rPr lang="en-US" sz="2900" dirty="0">
                <a:effectLst/>
              </a:rPr>
              <a:t> Visual)</a:t>
            </a:r>
            <a:endParaRPr lang="pt-BR" sz="2900" dirty="0">
              <a:effectLst/>
            </a:endParaRPr>
          </a:p>
        </p:txBody>
      </p:sp>
      <p:pic>
        <p:nvPicPr>
          <p:cNvPr id="6164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28775"/>
            <a:ext cx="2663825" cy="1998663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64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3" y="1628775"/>
            <a:ext cx="2736850" cy="1944688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64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1628775"/>
            <a:ext cx="2590800" cy="1943100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64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860800"/>
            <a:ext cx="2663825" cy="1998663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645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60800"/>
            <a:ext cx="2735263" cy="2016125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645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860800"/>
            <a:ext cx="2590800" cy="1998663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188640"/>
            <a:ext cx="9235752" cy="381000"/>
          </a:xfrm>
          <a:noFill/>
          <a:ln/>
        </p:spPr>
        <p:txBody>
          <a:bodyPr/>
          <a:lstStyle/>
          <a:p>
            <a:pPr marL="762000" indent="-762000"/>
            <a:r>
              <a:rPr lang="en-US" sz="2900" dirty="0" err="1" smtClean="0">
                <a:solidFill>
                  <a:srgbClr val="FFFF99"/>
                </a:solidFill>
                <a:effectLst/>
              </a:rPr>
              <a:t>Projeção</a:t>
            </a:r>
            <a:r>
              <a:rPr lang="en-US" sz="2900" dirty="0" smtClean="0">
                <a:solidFill>
                  <a:srgbClr val="FFFF99"/>
                </a:solidFill>
                <a:effectLst/>
              </a:rPr>
              <a:t> </a:t>
            </a:r>
            <a:r>
              <a:rPr lang="en-US" sz="2900" dirty="0" err="1">
                <a:solidFill>
                  <a:srgbClr val="FFFF99"/>
                </a:solidFill>
                <a:effectLst/>
              </a:rPr>
              <a:t>em</a:t>
            </a:r>
            <a:r>
              <a:rPr lang="en-US" sz="2900" dirty="0">
                <a:solidFill>
                  <a:srgbClr val="FFFF99"/>
                </a:solidFill>
                <a:effectLst/>
              </a:rPr>
              <a:t> </a:t>
            </a:r>
            <a:r>
              <a:rPr lang="en-US" sz="2900" dirty="0" err="1">
                <a:solidFill>
                  <a:srgbClr val="FFFF99"/>
                </a:solidFill>
                <a:effectLst/>
              </a:rPr>
              <a:t>Perspectiva</a:t>
            </a:r>
            <a:r>
              <a:rPr lang="en-US" sz="2900" dirty="0">
                <a:solidFill>
                  <a:srgbClr val="FFFF99"/>
                </a:solidFill>
                <a:effectLst/>
              </a:rPr>
              <a:t> (</a:t>
            </a:r>
            <a:r>
              <a:rPr lang="en-US" sz="2900" dirty="0" err="1">
                <a:solidFill>
                  <a:srgbClr val="FFFF99"/>
                </a:solidFill>
                <a:effectLst/>
              </a:rPr>
              <a:t>Caso</a:t>
            </a:r>
            <a:r>
              <a:rPr lang="en-US" sz="2900" dirty="0">
                <a:solidFill>
                  <a:srgbClr val="FFFF99"/>
                </a:solidFill>
                <a:effectLst/>
              </a:rPr>
              <a:t> Especial)</a:t>
            </a:r>
            <a:endParaRPr lang="pt-BR" sz="4100" dirty="0">
              <a:solidFill>
                <a:srgbClr val="FFFF99"/>
              </a:solidFill>
              <a:effectLst/>
            </a:endParaRPr>
          </a:p>
        </p:txBody>
      </p:sp>
      <p:pic>
        <p:nvPicPr>
          <p:cNvPr id="601093" name="Picture 5" descr="D:\Aulas\ComputacaoGrafica\CG\2020.1\PPTs 2020\formula6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" y="1268760"/>
            <a:ext cx="9075827" cy="455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2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marL="762000" indent="-762000"/>
            <a:r>
              <a:rPr lang="en-US" sz="2900">
                <a:solidFill>
                  <a:srgbClr val="FFFF99"/>
                </a:solidFill>
                <a:effectLst/>
              </a:rPr>
              <a:t>6.7. Projeção em Perspectiva (Caso Geral)</a:t>
            </a:r>
            <a:endParaRPr lang="pt-BR" sz="4100">
              <a:solidFill>
                <a:srgbClr val="FFFF99"/>
              </a:solidFill>
              <a:effectLst/>
            </a:endParaRPr>
          </a:p>
        </p:txBody>
      </p:sp>
      <p:sp>
        <p:nvSpPr>
          <p:cNvPr id="598021" name="Line 5"/>
          <p:cNvSpPr>
            <a:spLocks noChangeShapeType="1"/>
          </p:cNvSpPr>
          <p:nvPr/>
        </p:nvSpPr>
        <p:spPr bwMode="auto">
          <a:xfrm flipV="1">
            <a:off x="1447800" y="2057400"/>
            <a:ext cx="0" cy="3000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8022" name="Line 6"/>
          <p:cNvSpPr>
            <a:spLocks noChangeShapeType="1"/>
          </p:cNvSpPr>
          <p:nvPr/>
        </p:nvSpPr>
        <p:spPr bwMode="auto">
          <a:xfrm flipV="1">
            <a:off x="4572000" y="2286000"/>
            <a:ext cx="0" cy="2743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8023" name="Line 7"/>
          <p:cNvSpPr>
            <a:spLocks noChangeShapeType="1"/>
          </p:cNvSpPr>
          <p:nvPr/>
        </p:nvSpPr>
        <p:spPr bwMode="auto">
          <a:xfrm flipV="1">
            <a:off x="990600" y="5029200"/>
            <a:ext cx="66294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8024" name="Text Box 8"/>
          <p:cNvSpPr txBox="1">
            <a:spLocks noChangeArrowheads="1"/>
          </p:cNvSpPr>
          <p:nvPr/>
        </p:nvSpPr>
        <p:spPr bwMode="auto">
          <a:xfrm>
            <a:off x="6918325" y="3500438"/>
            <a:ext cx="1035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>
                <a:effectLst/>
              </a:rPr>
              <a:t>P(x,y,z)</a:t>
            </a:r>
          </a:p>
        </p:txBody>
      </p:sp>
      <p:sp>
        <p:nvSpPr>
          <p:cNvPr id="598025" name="Text Box 9"/>
          <p:cNvSpPr txBox="1">
            <a:spLocks noChangeArrowheads="1"/>
          </p:cNvSpPr>
          <p:nvPr/>
        </p:nvSpPr>
        <p:spPr bwMode="auto">
          <a:xfrm>
            <a:off x="1905000" y="2514600"/>
            <a:ext cx="15192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>
                <a:effectLst/>
              </a:rPr>
              <a:t>COP </a:t>
            </a:r>
            <a:r>
              <a:rPr lang="pt-BR" sz="2000" b="1" baseline="-25000">
                <a:effectLst/>
              </a:rPr>
              <a:t>arbitrário</a:t>
            </a:r>
            <a:endParaRPr lang="pt-BR" sz="2000">
              <a:effectLst/>
            </a:endParaRPr>
          </a:p>
        </p:txBody>
      </p:sp>
      <p:sp>
        <p:nvSpPr>
          <p:cNvPr id="598026" name="Line 10"/>
          <p:cNvSpPr>
            <a:spLocks noChangeShapeType="1"/>
          </p:cNvSpPr>
          <p:nvPr/>
        </p:nvSpPr>
        <p:spPr bwMode="auto">
          <a:xfrm>
            <a:off x="2209800" y="3124200"/>
            <a:ext cx="487680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8029" name="Oval 13"/>
          <p:cNvSpPr>
            <a:spLocks noChangeArrowheads="1"/>
          </p:cNvSpPr>
          <p:nvPr/>
        </p:nvSpPr>
        <p:spPr bwMode="auto">
          <a:xfrm>
            <a:off x="7010400" y="3894138"/>
            <a:ext cx="15240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8030" name="Oval 14"/>
          <p:cNvSpPr>
            <a:spLocks noChangeArrowheads="1"/>
          </p:cNvSpPr>
          <p:nvPr/>
        </p:nvSpPr>
        <p:spPr bwMode="auto">
          <a:xfrm>
            <a:off x="4495800" y="3467100"/>
            <a:ext cx="15240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8032" name="Text Box 16"/>
          <p:cNvSpPr txBox="1">
            <a:spLocks noChangeArrowheads="1"/>
          </p:cNvSpPr>
          <p:nvPr/>
        </p:nvSpPr>
        <p:spPr bwMode="auto">
          <a:xfrm>
            <a:off x="2133600" y="3505200"/>
            <a:ext cx="379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Q</a:t>
            </a:r>
            <a:endParaRPr lang="pt-BR" sz="2000">
              <a:effectLst/>
            </a:endParaRPr>
          </a:p>
        </p:txBody>
      </p:sp>
      <p:sp>
        <p:nvSpPr>
          <p:cNvPr id="598033" name="Text Box 17"/>
          <p:cNvSpPr txBox="1">
            <a:spLocks noChangeArrowheads="1"/>
          </p:cNvSpPr>
          <p:nvPr/>
        </p:nvSpPr>
        <p:spPr bwMode="auto">
          <a:xfrm>
            <a:off x="4648200" y="3027363"/>
            <a:ext cx="1898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>
                <a:effectLst/>
              </a:rPr>
              <a:t>P</a:t>
            </a:r>
            <a:r>
              <a:rPr lang="pt-BR" sz="2000" baseline="-25000">
                <a:effectLst/>
              </a:rPr>
              <a:t>p</a:t>
            </a:r>
            <a:r>
              <a:rPr lang="pt-BR" sz="2000">
                <a:effectLst/>
              </a:rPr>
              <a:t> = (x</a:t>
            </a:r>
            <a:r>
              <a:rPr lang="pt-BR" sz="2000" baseline="-25000">
                <a:effectLst/>
              </a:rPr>
              <a:t>p</a:t>
            </a:r>
            <a:r>
              <a:rPr lang="pt-BR" sz="2000">
                <a:effectLst/>
              </a:rPr>
              <a:t>, y</a:t>
            </a:r>
            <a:r>
              <a:rPr lang="pt-BR" sz="2000" baseline="-25000">
                <a:effectLst/>
              </a:rPr>
              <a:t>p</a:t>
            </a:r>
            <a:r>
              <a:rPr lang="pt-BR" sz="2000">
                <a:effectLst/>
              </a:rPr>
              <a:t>, z</a:t>
            </a:r>
            <a:r>
              <a:rPr lang="pt-BR" sz="2000" baseline="-25000">
                <a:effectLst/>
              </a:rPr>
              <a:t>p</a:t>
            </a:r>
            <a:r>
              <a:rPr lang="pt-BR" sz="2000">
                <a:effectLst/>
              </a:rPr>
              <a:t>)</a:t>
            </a:r>
          </a:p>
        </p:txBody>
      </p:sp>
      <p:sp>
        <p:nvSpPr>
          <p:cNvPr id="598034" name="Text Box 18"/>
          <p:cNvSpPr txBox="1">
            <a:spLocks noChangeArrowheads="1"/>
          </p:cNvSpPr>
          <p:nvPr/>
        </p:nvSpPr>
        <p:spPr bwMode="auto">
          <a:xfrm>
            <a:off x="1524000" y="1981200"/>
            <a:ext cx="917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x</a:t>
            </a:r>
            <a:r>
              <a:rPr lang="pt-BR" sz="2000">
                <a:effectLst/>
              </a:rPr>
              <a:t> ou</a:t>
            </a:r>
            <a:r>
              <a:rPr lang="pt-BR" sz="2000" b="1">
                <a:effectLst/>
              </a:rPr>
              <a:t> y</a:t>
            </a:r>
            <a:endParaRPr lang="pt-BR" sz="2000">
              <a:effectLst/>
            </a:endParaRPr>
          </a:p>
        </p:txBody>
      </p:sp>
      <p:sp>
        <p:nvSpPr>
          <p:cNvPr id="598035" name="Text Box 19"/>
          <p:cNvSpPr txBox="1">
            <a:spLocks noChangeArrowheads="1"/>
          </p:cNvSpPr>
          <p:nvPr/>
        </p:nvSpPr>
        <p:spPr bwMode="auto">
          <a:xfrm>
            <a:off x="7239000" y="4627563"/>
            <a:ext cx="317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effectLst/>
              </a:rPr>
              <a:t>z</a:t>
            </a:r>
            <a:endParaRPr lang="pt-BR" sz="2000">
              <a:effectLst/>
            </a:endParaRPr>
          </a:p>
        </p:txBody>
      </p:sp>
      <p:sp>
        <p:nvSpPr>
          <p:cNvPr id="598036" name="Line 20"/>
          <p:cNvSpPr>
            <a:spLocks noChangeShapeType="1"/>
          </p:cNvSpPr>
          <p:nvPr/>
        </p:nvSpPr>
        <p:spPr bwMode="auto">
          <a:xfrm>
            <a:off x="2209800" y="3124200"/>
            <a:ext cx="2362200" cy="190500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8037" name="Line 21"/>
          <p:cNvSpPr>
            <a:spLocks noChangeShapeType="1"/>
          </p:cNvSpPr>
          <p:nvPr/>
        </p:nvSpPr>
        <p:spPr bwMode="auto">
          <a:xfrm flipH="1" flipV="1">
            <a:off x="3733800" y="4343400"/>
            <a:ext cx="838200" cy="685800"/>
          </a:xfrm>
          <a:prstGeom prst="line">
            <a:avLst/>
          </a:prstGeom>
          <a:noFill/>
          <a:ln w="38100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8038" name="Rectangle 22"/>
          <p:cNvSpPr>
            <a:spLocks noChangeArrowheads="1"/>
          </p:cNvSpPr>
          <p:nvPr/>
        </p:nvSpPr>
        <p:spPr bwMode="auto">
          <a:xfrm>
            <a:off x="2362200" y="4267200"/>
            <a:ext cx="1344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>
                <a:effectLst/>
              </a:rPr>
              <a:t>(d</a:t>
            </a:r>
            <a:r>
              <a:rPr lang="pt-BR" sz="2000" baseline="-25000">
                <a:effectLst/>
              </a:rPr>
              <a:t>x</a:t>
            </a:r>
            <a:r>
              <a:rPr lang="pt-BR" sz="2000">
                <a:effectLst/>
              </a:rPr>
              <a:t>, d</a:t>
            </a:r>
            <a:r>
              <a:rPr lang="pt-BR" sz="2000" baseline="-25000">
                <a:effectLst/>
              </a:rPr>
              <a:t>y</a:t>
            </a:r>
            <a:r>
              <a:rPr lang="pt-BR" sz="2000">
                <a:effectLst/>
              </a:rPr>
              <a:t>, d</a:t>
            </a:r>
            <a:r>
              <a:rPr lang="pt-BR" sz="2000" baseline="-25000">
                <a:effectLst/>
              </a:rPr>
              <a:t>z</a:t>
            </a:r>
            <a:r>
              <a:rPr lang="pt-BR" sz="2000">
                <a:effectLst/>
              </a:rPr>
              <a:t>)</a:t>
            </a:r>
          </a:p>
        </p:txBody>
      </p:sp>
      <p:sp>
        <p:nvSpPr>
          <p:cNvPr id="598028" name="Oval 12"/>
          <p:cNvSpPr>
            <a:spLocks noChangeArrowheads="1"/>
          </p:cNvSpPr>
          <p:nvPr/>
        </p:nvSpPr>
        <p:spPr bwMode="auto">
          <a:xfrm>
            <a:off x="2133600" y="3048000"/>
            <a:ext cx="15240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8039" name="Rectangle 23"/>
          <p:cNvSpPr>
            <a:spLocks noChangeArrowheads="1"/>
          </p:cNvSpPr>
          <p:nvPr/>
        </p:nvSpPr>
        <p:spPr bwMode="auto">
          <a:xfrm>
            <a:off x="4572000" y="5105400"/>
            <a:ext cx="116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>
                <a:effectLst/>
              </a:rPr>
              <a:t>(0, 0, z</a:t>
            </a:r>
            <a:r>
              <a:rPr lang="pt-BR" sz="2000" baseline="-25000">
                <a:effectLst/>
              </a:rPr>
              <a:t>p</a:t>
            </a:r>
            <a:r>
              <a:rPr lang="pt-BR" sz="2000">
                <a:effectLst/>
              </a:rPr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382000" cy="457200"/>
          </a:xfrm>
          <a:noFill/>
          <a:ln/>
        </p:spPr>
        <p:txBody>
          <a:bodyPr/>
          <a:lstStyle/>
          <a:p>
            <a:pPr marL="762000" indent="-762000"/>
            <a:r>
              <a:rPr lang="en-US" sz="2900" dirty="0" err="1" smtClean="0">
                <a:solidFill>
                  <a:srgbClr val="FFFF99"/>
                </a:solidFill>
                <a:effectLst/>
              </a:rPr>
              <a:t>Projeção</a:t>
            </a:r>
            <a:r>
              <a:rPr lang="en-US" sz="2900" dirty="0" smtClean="0">
                <a:solidFill>
                  <a:srgbClr val="FFFF99"/>
                </a:solidFill>
                <a:effectLst/>
              </a:rPr>
              <a:t> </a:t>
            </a:r>
            <a:r>
              <a:rPr lang="en-US" sz="2900" dirty="0" err="1">
                <a:solidFill>
                  <a:srgbClr val="FFFF99"/>
                </a:solidFill>
                <a:effectLst/>
              </a:rPr>
              <a:t>em</a:t>
            </a:r>
            <a:r>
              <a:rPr lang="en-US" sz="2900" dirty="0">
                <a:solidFill>
                  <a:srgbClr val="FFFF99"/>
                </a:solidFill>
                <a:effectLst/>
              </a:rPr>
              <a:t> </a:t>
            </a:r>
            <a:r>
              <a:rPr lang="en-US" sz="2900" dirty="0" err="1">
                <a:solidFill>
                  <a:srgbClr val="FFFF99"/>
                </a:solidFill>
                <a:effectLst/>
              </a:rPr>
              <a:t>Perspectiva</a:t>
            </a:r>
            <a:r>
              <a:rPr lang="en-US" sz="2900" dirty="0">
                <a:solidFill>
                  <a:srgbClr val="FFFF99"/>
                </a:solidFill>
                <a:effectLst/>
              </a:rPr>
              <a:t> (</a:t>
            </a:r>
            <a:r>
              <a:rPr lang="en-US" sz="2900" dirty="0" err="1">
                <a:solidFill>
                  <a:srgbClr val="FFFF99"/>
                </a:solidFill>
                <a:effectLst/>
              </a:rPr>
              <a:t>Caso</a:t>
            </a:r>
            <a:r>
              <a:rPr lang="en-US" sz="2900" dirty="0">
                <a:solidFill>
                  <a:srgbClr val="FFFF99"/>
                </a:solidFill>
                <a:effectLst/>
              </a:rPr>
              <a:t> </a:t>
            </a:r>
            <a:r>
              <a:rPr lang="en-US" sz="2900" dirty="0" err="1">
                <a:solidFill>
                  <a:srgbClr val="FFFF99"/>
                </a:solidFill>
                <a:effectLst/>
              </a:rPr>
              <a:t>Geral</a:t>
            </a:r>
            <a:r>
              <a:rPr lang="en-US" sz="2900" dirty="0">
                <a:solidFill>
                  <a:srgbClr val="FFFF99"/>
                </a:solidFill>
                <a:effectLst/>
              </a:rPr>
              <a:t>)</a:t>
            </a:r>
            <a:endParaRPr lang="pt-BR" sz="4100" dirty="0">
              <a:solidFill>
                <a:srgbClr val="FFFF99"/>
              </a:solidFill>
              <a:effectLst/>
            </a:endParaRPr>
          </a:p>
        </p:txBody>
      </p:sp>
      <p:sp>
        <p:nvSpPr>
          <p:cNvPr id="599042" name="Rectangle 2"/>
          <p:cNvSpPr>
            <a:spLocks noGrp="1" noChangeArrowheads="1"/>
          </p:cNvSpPr>
          <p:nvPr>
            <p:ph idx="1"/>
          </p:nvPr>
        </p:nvSpPr>
        <p:spPr>
          <a:xfrm>
            <a:off x="251520" y="1124744"/>
            <a:ext cx="8640960" cy="4724400"/>
          </a:xfrm>
        </p:spPr>
        <p:txBody>
          <a:bodyPr/>
          <a:lstStyle/>
          <a:p>
            <a:pPr algn="just">
              <a:spcBef>
                <a:spcPts val="1800"/>
              </a:spcBef>
            </a:pPr>
            <a:r>
              <a:rPr kumimoji="0" lang="pt-BR" sz="2800" dirty="0">
                <a:effectLst/>
              </a:rPr>
              <a:t>Para o cálculo do caso geral supomos que COP está a uma distância escalar </a:t>
            </a:r>
            <a:r>
              <a:rPr kumimoji="0" lang="pt-BR" sz="2800" b="1" dirty="0">
                <a:effectLst/>
              </a:rPr>
              <a:t>Q</a:t>
            </a:r>
            <a:r>
              <a:rPr kumimoji="0" lang="pt-BR" sz="2800" dirty="0">
                <a:effectLst/>
              </a:rPr>
              <a:t> do ponto </a:t>
            </a:r>
            <a:r>
              <a:rPr kumimoji="0" lang="pt-BR" sz="2800" b="1" dirty="0">
                <a:effectLst/>
              </a:rPr>
              <a:t>(0, 0, z</a:t>
            </a:r>
            <a:r>
              <a:rPr kumimoji="0" lang="pt-BR" sz="2800" baseline="-25000" dirty="0">
                <a:effectLst/>
              </a:rPr>
              <a:t>p</a:t>
            </a:r>
            <a:r>
              <a:rPr kumimoji="0" lang="pt-BR" sz="2800" dirty="0">
                <a:effectLst/>
              </a:rPr>
              <a:t>) onde o plano de projeção intersecta o eixo </a:t>
            </a:r>
            <a:r>
              <a:rPr kumimoji="0" lang="pt-BR" sz="2800" b="1" dirty="0">
                <a:effectLst/>
              </a:rPr>
              <a:t>z</a:t>
            </a:r>
            <a:r>
              <a:rPr kumimoji="0" lang="pt-BR" sz="2800" dirty="0">
                <a:effectLst/>
              </a:rPr>
              <a:t>. Esta distância é vetorialmente representada por (</a:t>
            </a:r>
            <a:r>
              <a:rPr kumimoji="0" lang="pt-BR" sz="2800" b="1" dirty="0">
                <a:effectLst/>
              </a:rPr>
              <a:t>d</a:t>
            </a:r>
            <a:r>
              <a:rPr kumimoji="0" lang="pt-BR" sz="2800" b="1" baseline="-25000" dirty="0">
                <a:effectLst/>
              </a:rPr>
              <a:t>x</a:t>
            </a:r>
            <a:r>
              <a:rPr kumimoji="0" lang="pt-BR" sz="2800" b="1" dirty="0">
                <a:effectLst/>
              </a:rPr>
              <a:t>, d</a:t>
            </a:r>
            <a:r>
              <a:rPr kumimoji="0" lang="pt-BR" sz="2800" b="1" baseline="-25000" dirty="0">
                <a:effectLst/>
              </a:rPr>
              <a:t>y</a:t>
            </a:r>
            <a:r>
              <a:rPr kumimoji="0" lang="pt-BR" sz="2800" b="1" dirty="0">
                <a:effectLst/>
              </a:rPr>
              <a:t>, d</a:t>
            </a:r>
            <a:r>
              <a:rPr kumimoji="0" lang="pt-BR" sz="2800" b="1" baseline="-25000" dirty="0">
                <a:effectLst/>
              </a:rPr>
              <a:t>z</a:t>
            </a:r>
            <a:r>
              <a:rPr kumimoji="0" lang="pt-BR" sz="2800" dirty="0">
                <a:effectLst/>
              </a:rPr>
              <a:t>).</a:t>
            </a:r>
          </a:p>
          <a:p>
            <a:pPr algn="just">
              <a:spcBef>
                <a:spcPts val="1800"/>
              </a:spcBef>
            </a:pPr>
            <a:r>
              <a:rPr kumimoji="0" lang="pt-BR" sz="2800" dirty="0">
                <a:effectLst/>
              </a:rPr>
              <a:t>Neste caso podemos reformular </a:t>
            </a:r>
            <a:r>
              <a:rPr kumimoji="0" lang="pt-BR" sz="2800" b="1" dirty="0">
                <a:effectLst/>
              </a:rPr>
              <a:t>M</a:t>
            </a:r>
            <a:r>
              <a:rPr kumimoji="0" lang="pt-BR" sz="2800" baseline="-25000" dirty="0">
                <a:effectLst/>
              </a:rPr>
              <a:t>PER</a:t>
            </a:r>
            <a:r>
              <a:rPr kumimoji="0" lang="pt-BR" sz="2800" dirty="0">
                <a:effectLst/>
              </a:rPr>
              <a:t> em coordenadas homogêneas da seguinte forma (veja Foley &amp; van Dam para dedução) gerando </a:t>
            </a:r>
            <a:r>
              <a:rPr kumimoji="0" lang="pt-BR" sz="2800" b="1" dirty="0">
                <a:effectLst/>
              </a:rPr>
              <a:t>M</a:t>
            </a:r>
            <a:r>
              <a:rPr kumimoji="0" lang="pt-BR" sz="2800" baseline="-25000" dirty="0">
                <a:effectLst/>
              </a:rPr>
              <a:t>GER</a:t>
            </a:r>
            <a:r>
              <a:rPr kumimoji="0" lang="pt-BR" sz="2800" dirty="0">
                <a:effectLst/>
              </a:rPr>
              <a:t>: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99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99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042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119" name="Picture 7" descr="D:\Aulas\ComputacaoGrafica\CG\2020.1\PPTs 2020\formula6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8"/>
            <a:ext cx="900002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idx="1"/>
          </p:nvPr>
        </p:nvSpPr>
        <p:spPr>
          <a:xfrm>
            <a:off x="203672" y="1268760"/>
            <a:ext cx="8763000" cy="4724400"/>
          </a:xfrm>
        </p:spPr>
        <p:txBody>
          <a:bodyPr/>
          <a:lstStyle/>
          <a:p>
            <a:pPr marL="381000" indent="-381000">
              <a:spcBef>
                <a:spcPts val="1800"/>
              </a:spcBef>
              <a:buFontTx/>
              <a:buNone/>
              <a:tabLst>
                <a:tab pos="381000" algn="l"/>
              </a:tabLst>
            </a:pPr>
            <a:r>
              <a:rPr lang="pt-BR" sz="2600" dirty="0"/>
              <a:t>1.	Translade COP para a origem</a:t>
            </a:r>
          </a:p>
          <a:p>
            <a:pPr marL="381000" indent="-381000">
              <a:spcBef>
                <a:spcPts val="1800"/>
              </a:spcBef>
              <a:buFontTx/>
              <a:buNone/>
              <a:tabLst>
                <a:tab pos="381000" algn="l"/>
              </a:tabLst>
            </a:pPr>
            <a:r>
              <a:rPr lang="pt-BR" sz="2600" dirty="0"/>
              <a:t>2.	Determine os ângulos de VPN com X e Y</a:t>
            </a:r>
          </a:p>
          <a:p>
            <a:pPr marL="381000" indent="-381000">
              <a:spcBef>
                <a:spcPts val="1800"/>
              </a:spcBef>
              <a:buFontTx/>
              <a:buNone/>
              <a:tabLst>
                <a:tab pos="381000" algn="l"/>
              </a:tabLst>
            </a:pPr>
            <a:r>
              <a:rPr lang="pt-BR" sz="2600" dirty="0"/>
              <a:t>3.	Rotacione o mundo em torno de X e Y de forma a alinhar VPN com o eixo Z</a:t>
            </a:r>
          </a:p>
          <a:p>
            <a:pPr marL="381000" indent="-381000">
              <a:spcBef>
                <a:spcPts val="1800"/>
              </a:spcBef>
              <a:buFontTx/>
              <a:buNone/>
              <a:tabLst>
                <a:tab pos="381000" algn="l"/>
              </a:tabLst>
            </a:pPr>
            <a:r>
              <a:rPr lang="pt-BR" sz="2600" dirty="0"/>
              <a:t>4.	Projete, calculando </a:t>
            </a:r>
            <a:r>
              <a:rPr lang="pt-BR" sz="2600" b="1" dirty="0">
                <a:solidFill>
                  <a:srgbClr val="FFFF99"/>
                </a:solidFill>
                <a:effectLst/>
              </a:rPr>
              <a:t>x</a:t>
            </a:r>
            <a:r>
              <a:rPr lang="pt-BR" sz="2600" b="1" baseline="-25000" dirty="0">
                <a:solidFill>
                  <a:srgbClr val="FFFF99"/>
                </a:solidFill>
                <a:effectLst/>
              </a:rPr>
              <a:t>p</a:t>
            </a:r>
            <a:r>
              <a:rPr lang="pt-BR" sz="2600" dirty="0"/>
              <a:t> e </a:t>
            </a:r>
            <a:r>
              <a:rPr lang="pt-BR" sz="2600" b="1" dirty="0">
                <a:solidFill>
                  <a:srgbClr val="FFFF99"/>
                </a:solidFill>
                <a:effectLst/>
              </a:rPr>
              <a:t>y</a:t>
            </a:r>
            <a:r>
              <a:rPr lang="pt-BR" sz="2600" b="1" baseline="-25000" dirty="0">
                <a:solidFill>
                  <a:srgbClr val="FFFF99"/>
                </a:solidFill>
                <a:effectLst/>
              </a:rPr>
              <a:t>p</a:t>
            </a:r>
            <a:r>
              <a:rPr lang="pt-BR" sz="2600" dirty="0"/>
              <a:t> usando </a:t>
            </a:r>
            <a:r>
              <a:rPr lang="pt-BR" sz="2600" dirty="0">
                <a:solidFill>
                  <a:srgbClr val="FFFF99"/>
                </a:solidFill>
                <a:effectLst/>
              </a:rPr>
              <a:t>6.2</a:t>
            </a:r>
            <a:r>
              <a:rPr lang="pt-BR" sz="2600" dirty="0"/>
              <a:t>.</a:t>
            </a:r>
          </a:p>
          <a:p>
            <a:pPr marL="381000" indent="-381000">
              <a:spcBef>
                <a:spcPts val="1800"/>
              </a:spcBef>
              <a:buFontTx/>
              <a:buNone/>
              <a:tabLst>
                <a:tab pos="381000" algn="l"/>
              </a:tabLst>
            </a:pPr>
            <a:r>
              <a:rPr lang="pt-BR" sz="2600" dirty="0"/>
              <a:t>5.	Normalize </a:t>
            </a:r>
            <a:r>
              <a:rPr lang="pt-BR" sz="2600" b="1" dirty="0">
                <a:solidFill>
                  <a:srgbClr val="FFFF99"/>
                </a:solidFill>
                <a:effectLst/>
              </a:rPr>
              <a:t>x</a:t>
            </a:r>
            <a:r>
              <a:rPr lang="pt-BR" sz="2600" b="1" baseline="-25000" dirty="0">
                <a:solidFill>
                  <a:srgbClr val="FFFF99"/>
                </a:solidFill>
                <a:effectLst/>
              </a:rPr>
              <a:t>p</a:t>
            </a:r>
            <a:r>
              <a:rPr lang="pt-BR" sz="2600" dirty="0"/>
              <a:t> e </a:t>
            </a:r>
            <a:r>
              <a:rPr lang="pt-BR" sz="2600" b="1" dirty="0">
                <a:solidFill>
                  <a:srgbClr val="FFFF99"/>
                </a:solidFill>
                <a:effectLst/>
              </a:rPr>
              <a:t>y</a:t>
            </a:r>
            <a:r>
              <a:rPr lang="pt-BR" sz="2600" b="1" baseline="-25000" dirty="0">
                <a:solidFill>
                  <a:srgbClr val="FFFF99"/>
                </a:solidFill>
                <a:effectLst/>
              </a:rPr>
              <a:t>p</a:t>
            </a:r>
            <a:r>
              <a:rPr lang="pt-BR" sz="2600" dirty="0"/>
              <a:t> (coordenadas de window)</a:t>
            </a:r>
          </a:p>
          <a:p>
            <a:pPr marL="381000" indent="-381000">
              <a:spcBef>
                <a:spcPts val="1800"/>
              </a:spcBef>
              <a:buFontTx/>
              <a:buNone/>
              <a:tabLst>
                <a:tab pos="381000" algn="l"/>
              </a:tabLst>
            </a:pPr>
            <a:r>
              <a:rPr lang="pt-BR" sz="2600" dirty="0"/>
              <a:t>6.	Clippe 2D</a:t>
            </a:r>
          </a:p>
          <a:p>
            <a:pPr marL="381000" indent="-381000">
              <a:spcBef>
                <a:spcPts val="1800"/>
              </a:spcBef>
              <a:buFontTx/>
              <a:buNone/>
              <a:tabLst>
                <a:tab pos="381000" algn="l"/>
              </a:tabLst>
            </a:pPr>
            <a:r>
              <a:rPr lang="pt-BR" sz="2600" dirty="0"/>
              <a:t>7.	Transforme para coordenadas de Viewport </a:t>
            </a:r>
          </a:p>
        </p:txBody>
      </p:sp>
      <p:sp>
        <p:nvSpPr>
          <p:cNvPr id="603139" name="Rectangle 3"/>
          <p:cNvSpPr>
            <a:spLocks noChangeArrowheads="1"/>
          </p:cNvSpPr>
          <p:nvPr/>
        </p:nvSpPr>
        <p:spPr bwMode="auto">
          <a:xfrm>
            <a:off x="107504" y="30480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Algoritmo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Projeção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endParaRPr lang="pt-BR" sz="29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138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Line 2"/>
          <p:cNvSpPr>
            <a:spLocks noChangeShapeType="1"/>
          </p:cNvSpPr>
          <p:nvPr/>
        </p:nvSpPr>
        <p:spPr bwMode="auto">
          <a:xfrm flipH="1">
            <a:off x="1295400" y="4114800"/>
            <a:ext cx="3048000" cy="1905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163" name="Line 3"/>
          <p:cNvSpPr>
            <a:spLocks noChangeShapeType="1"/>
          </p:cNvSpPr>
          <p:nvPr/>
        </p:nvSpPr>
        <p:spPr bwMode="auto">
          <a:xfrm flipH="1" flipV="1">
            <a:off x="4343400" y="1219200"/>
            <a:ext cx="0" cy="2895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164" name="Line 4"/>
          <p:cNvSpPr>
            <a:spLocks noChangeShapeType="1"/>
          </p:cNvSpPr>
          <p:nvPr/>
        </p:nvSpPr>
        <p:spPr bwMode="auto">
          <a:xfrm>
            <a:off x="4343400" y="4114800"/>
            <a:ext cx="3124200" cy="1905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165" name="Text Box 5"/>
          <p:cNvSpPr txBox="1">
            <a:spLocks noChangeArrowheads="1"/>
          </p:cNvSpPr>
          <p:nvPr/>
        </p:nvSpPr>
        <p:spPr bwMode="auto">
          <a:xfrm>
            <a:off x="7451725" y="5314950"/>
            <a:ext cx="3524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200" b="1">
                <a:effectLst/>
              </a:rPr>
              <a:t>x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604166" name="Text Box 6"/>
          <p:cNvSpPr txBox="1">
            <a:spLocks noChangeArrowheads="1"/>
          </p:cNvSpPr>
          <p:nvPr/>
        </p:nvSpPr>
        <p:spPr bwMode="auto">
          <a:xfrm>
            <a:off x="1143000" y="5334000"/>
            <a:ext cx="3317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200" b="1">
                <a:effectLst/>
              </a:rPr>
              <a:t>z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604167" name="Text Box 7"/>
          <p:cNvSpPr txBox="1">
            <a:spLocks noChangeArrowheads="1"/>
          </p:cNvSpPr>
          <p:nvPr/>
        </p:nvSpPr>
        <p:spPr bwMode="auto">
          <a:xfrm>
            <a:off x="4572000" y="1295400"/>
            <a:ext cx="3444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200" b="1">
                <a:effectLst/>
              </a:rPr>
              <a:t>y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604168" name="Text Box 8"/>
          <p:cNvSpPr txBox="1">
            <a:spLocks noChangeArrowheads="1"/>
          </p:cNvSpPr>
          <p:nvPr/>
        </p:nvSpPr>
        <p:spPr bwMode="auto">
          <a:xfrm>
            <a:off x="152400" y="990600"/>
            <a:ext cx="2682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4650" indent="-3746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651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60000"/>
              </a:spcBef>
            </a:pPr>
            <a:r>
              <a:rPr lang="pt-BR">
                <a:effectLst/>
                <a:latin typeface="Tahoma" pitchFamily="34" charset="0"/>
              </a:rPr>
              <a:t>0. Plano de Projeção Qualquer.</a:t>
            </a:r>
          </a:p>
        </p:txBody>
      </p:sp>
      <p:sp>
        <p:nvSpPr>
          <p:cNvPr id="604170" name="AutoShape 10"/>
          <p:cNvSpPr>
            <a:spLocks noChangeArrowheads="1"/>
          </p:cNvSpPr>
          <p:nvPr/>
        </p:nvSpPr>
        <p:spPr bwMode="auto">
          <a:xfrm rot="-2936223">
            <a:off x="2624931" y="3318669"/>
            <a:ext cx="4776788" cy="1492250"/>
          </a:xfrm>
          <a:prstGeom prst="parallelogram">
            <a:avLst>
              <a:gd name="adj" fmla="val 94298"/>
            </a:avLst>
          </a:prstGeom>
          <a:gradFill rotWithShape="0">
            <a:gsLst>
              <a:gs pos="0">
                <a:srgbClr val="ACACAC"/>
              </a:gs>
              <a:gs pos="100000">
                <a:srgbClr val="ACACA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171" name="Line 11"/>
          <p:cNvSpPr>
            <a:spLocks noChangeShapeType="1"/>
          </p:cNvSpPr>
          <p:nvPr/>
        </p:nvSpPr>
        <p:spPr bwMode="auto">
          <a:xfrm flipV="1">
            <a:off x="5105400" y="3581400"/>
            <a:ext cx="2438400" cy="609600"/>
          </a:xfrm>
          <a:prstGeom prst="line">
            <a:avLst/>
          </a:prstGeom>
          <a:noFill/>
          <a:ln w="28575">
            <a:solidFill>
              <a:srgbClr val="66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172" name="Oval 12"/>
          <p:cNvSpPr>
            <a:spLocks noChangeArrowheads="1"/>
          </p:cNvSpPr>
          <p:nvPr/>
        </p:nvSpPr>
        <p:spPr bwMode="auto">
          <a:xfrm>
            <a:off x="5029200" y="4100513"/>
            <a:ext cx="152400" cy="152400"/>
          </a:xfrm>
          <a:prstGeom prst="ellipse">
            <a:avLst/>
          </a:prstGeom>
          <a:solidFill>
            <a:srgbClr val="A4BFF4"/>
          </a:solidFill>
          <a:ln w="9525">
            <a:solidFill>
              <a:srgbClr val="66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173" name="Line 13"/>
          <p:cNvSpPr>
            <a:spLocks noChangeShapeType="1"/>
          </p:cNvSpPr>
          <p:nvPr/>
        </p:nvSpPr>
        <p:spPr bwMode="auto">
          <a:xfrm flipV="1">
            <a:off x="3810000" y="4191000"/>
            <a:ext cx="1295400" cy="304800"/>
          </a:xfrm>
          <a:prstGeom prst="line">
            <a:avLst/>
          </a:prstGeom>
          <a:noFill/>
          <a:ln w="28575">
            <a:solidFill>
              <a:srgbClr val="66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174" name="Line 14"/>
          <p:cNvSpPr>
            <a:spLocks noChangeShapeType="1"/>
          </p:cNvSpPr>
          <p:nvPr/>
        </p:nvSpPr>
        <p:spPr bwMode="auto">
          <a:xfrm flipV="1">
            <a:off x="1828800" y="4495800"/>
            <a:ext cx="1981200" cy="533400"/>
          </a:xfrm>
          <a:prstGeom prst="line">
            <a:avLst/>
          </a:prstGeom>
          <a:noFill/>
          <a:ln w="28575">
            <a:solidFill>
              <a:srgbClr val="66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175" name="Text Box 15"/>
          <p:cNvSpPr txBox="1">
            <a:spLocks noChangeArrowheads="1"/>
          </p:cNvSpPr>
          <p:nvPr/>
        </p:nvSpPr>
        <p:spPr bwMode="auto">
          <a:xfrm>
            <a:off x="4876800" y="4343400"/>
            <a:ext cx="706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solidFill>
                  <a:schemeClr val="accent2"/>
                </a:solidFill>
                <a:effectLst/>
              </a:rPr>
              <a:t>VRP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604176" name="Group 16"/>
          <p:cNvGrpSpPr>
            <a:grpSpLocks/>
          </p:cNvGrpSpPr>
          <p:nvPr/>
        </p:nvGrpSpPr>
        <p:grpSpPr bwMode="auto">
          <a:xfrm>
            <a:off x="7620000" y="2895600"/>
            <a:ext cx="842963" cy="1295400"/>
            <a:chOff x="3071" y="2112"/>
            <a:chExt cx="531" cy="816"/>
          </a:xfrm>
        </p:grpSpPr>
        <p:grpSp>
          <p:nvGrpSpPr>
            <p:cNvPr id="604177" name="Group 17"/>
            <p:cNvGrpSpPr>
              <a:grpSpLocks/>
            </p:cNvGrpSpPr>
            <p:nvPr/>
          </p:nvGrpSpPr>
          <p:grpSpPr bwMode="auto">
            <a:xfrm>
              <a:off x="3072" y="2112"/>
              <a:ext cx="530" cy="816"/>
              <a:chOff x="3068" y="2111"/>
              <a:chExt cx="530" cy="816"/>
            </a:xfrm>
          </p:grpSpPr>
          <p:sp>
            <p:nvSpPr>
              <p:cNvPr id="604178" name="AutoShape 18"/>
              <p:cNvSpPr>
                <a:spLocks noChangeArrowheads="1"/>
              </p:cNvSpPr>
              <p:nvPr/>
            </p:nvSpPr>
            <p:spPr bwMode="auto">
              <a:xfrm rot="-16200181">
                <a:off x="3093" y="2086"/>
                <a:ext cx="384" cy="434"/>
              </a:xfrm>
              <a:prstGeom prst="parallelogram">
                <a:avLst>
                  <a:gd name="adj" fmla="val 32551"/>
                </a:avLst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4179" name="AutoShape 19"/>
              <p:cNvSpPr>
                <a:spLocks noChangeArrowheads="1"/>
              </p:cNvSpPr>
              <p:nvPr/>
            </p:nvSpPr>
            <p:spPr bwMode="auto">
              <a:xfrm rot="-16200181">
                <a:off x="3214" y="2542"/>
                <a:ext cx="336" cy="433"/>
              </a:xfrm>
              <a:prstGeom prst="parallelogram">
                <a:avLst>
                  <a:gd name="adj" fmla="val 29463"/>
                </a:avLst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  <p:grpSp>
          <p:nvGrpSpPr>
            <p:cNvPr id="604180" name="Group 20"/>
            <p:cNvGrpSpPr>
              <a:grpSpLocks/>
            </p:cNvGrpSpPr>
            <p:nvPr/>
          </p:nvGrpSpPr>
          <p:grpSpPr bwMode="auto">
            <a:xfrm>
              <a:off x="3071" y="2160"/>
              <a:ext cx="528" cy="768"/>
              <a:chOff x="3071" y="2160"/>
              <a:chExt cx="528" cy="768"/>
            </a:xfrm>
          </p:grpSpPr>
          <p:sp>
            <p:nvSpPr>
              <p:cNvPr id="604181" name="Line 21"/>
              <p:cNvSpPr>
                <a:spLocks noChangeShapeType="1"/>
              </p:cNvSpPr>
              <p:nvPr/>
            </p:nvSpPr>
            <p:spPr bwMode="auto">
              <a:xfrm>
                <a:off x="3495" y="2240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182" name="Line 22"/>
              <p:cNvSpPr>
                <a:spLocks noChangeShapeType="1"/>
              </p:cNvSpPr>
              <p:nvPr/>
            </p:nvSpPr>
            <p:spPr bwMode="auto">
              <a:xfrm>
                <a:off x="3071" y="2400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183" name="Line 23"/>
              <p:cNvSpPr>
                <a:spLocks noChangeShapeType="1"/>
              </p:cNvSpPr>
              <p:nvPr/>
            </p:nvSpPr>
            <p:spPr bwMode="auto">
              <a:xfrm>
                <a:off x="3503" y="2496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184" name="Line 24"/>
              <p:cNvSpPr>
                <a:spLocks noChangeShapeType="1"/>
              </p:cNvSpPr>
              <p:nvPr/>
            </p:nvSpPr>
            <p:spPr bwMode="auto">
              <a:xfrm>
                <a:off x="3071" y="2160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04185" name="Text Box 25"/>
          <p:cNvSpPr txBox="1">
            <a:spLocks noChangeArrowheads="1"/>
          </p:cNvSpPr>
          <p:nvPr/>
        </p:nvSpPr>
        <p:spPr bwMode="auto">
          <a:xfrm>
            <a:off x="1219200" y="4572000"/>
            <a:ext cx="715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 b="1">
                <a:solidFill>
                  <a:schemeClr val="accent2"/>
                </a:solidFill>
                <a:effectLst/>
              </a:rPr>
              <a:t>COP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604186" name="Oval 26"/>
          <p:cNvSpPr>
            <a:spLocks noChangeArrowheads="1"/>
          </p:cNvSpPr>
          <p:nvPr/>
        </p:nvSpPr>
        <p:spPr bwMode="auto">
          <a:xfrm>
            <a:off x="1752600" y="4953000"/>
            <a:ext cx="152400" cy="152400"/>
          </a:xfrm>
          <a:prstGeom prst="ellipse">
            <a:avLst/>
          </a:prstGeom>
          <a:solidFill>
            <a:srgbClr val="A4BFF4"/>
          </a:solidFill>
          <a:ln w="9525">
            <a:solidFill>
              <a:srgbClr val="66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CO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96" name="Text Box 12"/>
          <p:cNvSpPr txBox="1">
            <a:spLocks noChangeArrowheads="1"/>
          </p:cNvSpPr>
          <p:nvPr/>
        </p:nvSpPr>
        <p:spPr bwMode="auto">
          <a:xfrm>
            <a:off x="152400" y="990600"/>
            <a:ext cx="2682875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4650" indent="-3746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651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60000"/>
              </a:spcBef>
            </a:pPr>
            <a:r>
              <a:rPr lang="pt-BR">
                <a:effectLst/>
                <a:latin typeface="Tahoma" pitchFamily="34" charset="0"/>
              </a:rPr>
              <a:t>1. </a:t>
            </a:r>
            <a:r>
              <a:rPr lang="pt-BR" sz="2000" b="1">
                <a:effectLst/>
                <a:latin typeface="Tahoma" pitchFamily="34" charset="0"/>
              </a:rPr>
              <a:t>Translade COP para a origem</a:t>
            </a:r>
            <a:r>
              <a:rPr lang="pt-BR">
                <a:effectLst/>
                <a:latin typeface="Tahoma" pitchFamily="34" charset="0"/>
              </a:rPr>
              <a:t>.</a:t>
            </a:r>
          </a:p>
          <a:p>
            <a:pPr>
              <a:spcBef>
                <a:spcPct val="60000"/>
              </a:spcBef>
            </a:pPr>
            <a:r>
              <a:rPr lang="pt-BR">
                <a:effectLst/>
                <a:latin typeface="Tahoma" pitchFamily="34" charset="0"/>
              </a:rPr>
              <a:t>	Translade o mundo com COP</a:t>
            </a:r>
          </a:p>
        </p:txBody>
      </p:sp>
      <p:grpSp>
        <p:nvGrpSpPr>
          <p:cNvPr id="605215" name="Group 31"/>
          <p:cNvGrpSpPr>
            <a:grpSpLocks/>
          </p:cNvGrpSpPr>
          <p:nvPr/>
        </p:nvGrpSpPr>
        <p:grpSpPr bwMode="auto">
          <a:xfrm>
            <a:off x="228600" y="1066800"/>
            <a:ext cx="8610600" cy="5257800"/>
            <a:chOff x="720" y="480"/>
            <a:chExt cx="6147" cy="3312"/>
          </a:xfrm>
        </p:grpSpPr>
        <p:grpSp>
          <p:nvGrpSpPr>
            <p:cNvPr id="605213" name="Group 29"/>
            <p:cNvGrpSpPr>
              <a:grpSpLocks/>
            </p:cNvGrpSpPr>
            <p:nvPr/>
          </p:nvGrpSpPr>
          <p:grpSpPr bwMode="auto">
            <a:xfrm>
              <a:off x="2353" y="480"/>
              <a:ext cx="4514" cy="3009"/>
              <a:chOff x="289" y="1008"/>
              <a:chExt cx="4514" cy="3009"/>
            </a:xfrm>
          </p:grpSpPr>
          <p:sp>
            <p:nvSpPr>
              <p:cNvPr id="605188" name="AutoShape 4"/>
              <p:cNvSpPr>
                <a:spLocks noChangeArrowheads="1"/>
              </p:cNvSpPr>
              <p:nvPr/>
            </p:nvSpPr>
            <p:spPr bwMode="auto">
              <a:xfrm rot="-2936223">
                <a:off x="1173" y="2043"/>
                <a:ext cx="3009" cy="940"/>
              </a:xfrm>
              <a:prstGeom prst="parallelogram">
                <a:avLst>
                  <a:gd name="adj" fmla="val 94298"/>
                </a:avLst>
              </a:prstGeom>
              <a:gradFill rotWithShape="0">
                <a:gsLst>
                  <a:gs pos="0">
                    <a:srgbClr val="ACACAC"/>
                  </a:gs>
                  <a:gs pos="100000">
                    <a:srgbClr val="ACACAC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89" name="Line 5"/>
              <p:cNvSpPr>
                <a:spLocks noChangeShapeType="1"/>
              </p:cNvSpPr>
              <p:nvPr/>
            </p:nvSpPr>
            <p:spPr bwMode="auto">
              <a:xfrm flipV="1">
                <a:off x="2736" y="2208"/>
                <a:ext cx="1536" cy="384"/>
              </a:xfrm>
              <a:prstGeom prst="line">
                <a:avLst/>
              </a:prstGeom>
              <a:noFill/>
              <a:ln w="28575">
                <a:solidFill>
                  <a:srgbClr val="6666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90" name="Line 6"/>
              <p:cNvSpPr>
                <a:spLocks noChangeShapeType="1"/>
              </p:cNvSpPr>
              <p:nvPr/>
            </p:nvSpPr>
            <p:spPr bwMode="auto">
              <a:xfrm flipV="1">
                <a:off x="1920" y="2592"/>
                <a:ext cx="816" cy="192"/>
              </a:xfrm>
              <a:prstGeom prst="line">
                <a:avLst/>
              </a:prstGeom>
              <a:noFill/>
              <a:ln w="28575">
                <a:solidFill>
                  <a:srgbClr val="6666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00" name="Text Box 16"/>
              <p:cNvSpPr txBox="1">
                <a:spLocks noChangeArrowheads="1"/>
              </p:cNvSpPr>
              <p:nvPr/>
            </p:nvSpPr>
            <p:spPr bwMode="auto">
              <a:xfrm>
                <a:off x="2832" y="2160"/>
                <a:ext cx="50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000" b="1">
                    <a:solidFill>
                      <a:schemeClr val="accent2"/>
                    </a:solidFill>
                    <a:effectLst/>
                  </a:rPr>
                  <a:t>VRP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5191" name="Line 7"/>
              <p:cNvSpPr>
                <a:spLocks noChangeShapeType="1"/>
              </p:cNvSpPr>
              <p:nvPr/>
            </p:nvSpPr>
            <p:spPr bwMode="auto">
              <a:xfrm flipV="1">
                <a:off x="672" y="2784"/>
                <a:ext cx="1248" cy="336"/>
              </a:xfrm>
              <a:prstGeom prst="line">
                <a:avLst/>
              </a:prstGeom>
              <a:noFill/>
              <a:ln w="28575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5201" name="Group 17"/>
              <p:cNvGrpSpPr>
                <a:grpSpLocks/>
              </p:cNvGrpSpPr>
              <p:nvPr/>
            </p:nvGrpSpPr>
            <p:grpSpPr bwMode="auto">
              <a:xfrm>
                <a:off x="4272" y="1776"/>
                <a:ext cx="531" cy="816"/>
                <a:chOff x="3071" y="2112"/>
                <a:chExt cx="531" cy="816"/>
              </a:xfrm>
            </p:grpSpPr>
            <p:grpSp>
              <p:nvGrpSpPr>
                <p:cNvPr id="605202" name="Group 18"/>
                <p:cNvGrpSpPr>
                  <a:grpSpLocks/>
                </p:cNvGrpSpPr>
                <p:nvPr/>
              </p:nvGrpSpPr>
              <p:grpSpPr bwMode="auto">
                <a:xfrm>
                  <a:off x="3072" y="2112"/>
                  <a:ext cx="530" cy="816"/>
                  <a:chOff x="3068" y="2111"/>
                  <a:chExt cx="530" cy="816"/>
                </a:xfrm>
              </p:grpSpPr>
              <p:sp>
                <p:nvSpPr>
                  <p:cNvPr id="605203" name="AutoShape 19"/>
                  <p:cNvSpPr>
                    <a:spLocks noChangeArrowheads="1"/>
                  </p:cNvSpPr>
                  <p:nvPr/>
                </p:nvSpPr>
                <p:spPr bwMode="auto">
                  <a:xfrm rot="-16200181">
                    <a:off x="3093" y="2086"/>
                    <a:ext cx="384" cy="434"/>
                  </a:xfrm>
                  <a:prstGeom prst="parallelogram">
                    <a:avLst>
                      <a:gd name="adj" fmla="val 32551"/>
                    </a:avLst>
                  </a:prstGeom>
                  <a:noFill/>
                  <a:ln w="19050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anchor="ctr"/>
                  <a:lstStyle/>
                  <a:p>
                    <a:pPr algn="ctr"/>
                    <a:endParaRPr lang="pt-BR">
                      <a:effectLst>
                        <a:outerShdw blurRad="38100" dist="38100" dir="2700000" algn="tl">
                          <a:srgbClr val="FFFFFF"/>
                        </a:outerShdw>
                      </a:effectLst>
                    </a:endParaRPr>
                  </a:p>
                </p:txBody>
              </p:sp>
              <p:sp>
                <p:nvSpPr>
                  <p:cNvPr id="605204" name="AutoShape 20"/>
                  <p:cNvSpPr>
                    <a:spLocks noChangeArrowheads="1"/>
                  </p:cNvSpPr>
                  <p:nvPr/>
                </p:nvSpPr>
                <p:spPr bwMode="auto">
                  <a:xfrm rot="-16200181">
                    <a:off x="3214" y="2542"/>
                    <a:ext cx="336" cy="433"/>
                  </a:xfrm>
                  <a:prstGeom prst="parallelogram">
                    <a:avLst>
                      <a:gd name="adj" fmla="val 29463"/>
                    </a:avLst>
                  </a:prstGeom>
                  <a:noFill/>
                  <a:ln w="19050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anchor="ctr"/>
                  <a:lstStyle/>
                  <a:p>
                    <a:pPr algn="ctr"/>
                    <a:endParaRPr lang="pt-BR">
                      <a:effectLst>
                        <a:outerShdw blurRad="38100" dist="38100" dir="2700000" algn="tl">
                          <a:srgbClr val="FFFFFF"/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605205" name="Group 21"/>
                <p:cNvGrpSpPr>
                  <a:grpSpLocks/>
                </p:cNvGrpSpPr>
                <p:nvPr/>
              </p:nvGrpSpPr>
              <p:grpSpPr bwMode="auto">
                <a:xfrm>
                  <a:off x="3071" y="2160"/>
                  <a:ext cx="528" cy="768"/>
                  <a:chOff x="3071" y="2160"/>
                  <a:chExt cx="528" cy="768"/>
                </a:xfrm>
              </p:grpSpPr>
              <p:sp>
                <p:nvSpPr>
                  <p:cNvPr id="60520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3495" y="2240"/>
                    <a:ext cx="96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520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3071" y="2400"/>
                    <a:ext cx="96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5208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3503" y="2496"/>
                    <a:ext cx="96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5209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3071" y="2160"/>
                    <a:ext cx="96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05210" name="Text Box 26"/>
              <p:cNvSpPr txBox="1">
                <a:spLocks noChangeArrowheads="1"/>
              </p:cNvSpPr>
              <p:nvPr/>
            </p:nvSpPr>
            <p:spPr bwMode="auto">
              <a:xfrm>
                <a:off x="289" y="2831"/>
                <a:ext cx="51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000" b="1">
                    <a:effectLst/>
                  </a:rPr>
                  <a:t>COP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5211" name="Oval 27"/>
              <p:cNvSpPr>
                <a:spLocks noChangeArrowheads="1"/>
              </p:cNvSpPr>
              <p:nvPr/>
            </p:nvSpPr>
            <p:spPr bwMode="auto">
              <a:xfrm>
                <a:off x="624" y="3072"/>
                <a:ext cx="96" cy="96"/>
              </a:xfrm>
              <a:prstGeom prst="ellipse">
                <a:avLst/>
              </a:prstGeom>
              <a:solidFill>
                <a:srgbClr val="A4BFF4"/>
              </a:solidFill>
              <a:ln w="9525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05214" name="Group 30"/>
            <p:cNvGrpSpPr>
              <a:grpSpLocks/>
            </p:cNvGrpSpPr>
            <p:nvPr/>
          </p:nvGrpSpPr>
          <p:grpSpPr bwMode="auto">
            <a:xfrm>
              <a:off x="720" y="768"/>
              <a:ext cx="4225" cy="3024"/>
              <a:chOff x="720" y="768"/>
              <a:chExt cx="4225" cy="3024"/>
            </a:xfrm>
          </p:grpSpPr>
          <p:sp>
            <p:nvSpPr>
              <p:cNvPr id="605186" name="Line 2"/>
              <p:cNvSpPr>
                <a:spLocks noChangeShapeType="1"/>
              </p:cNvSpPr>
              <p:nvPr/>
            </p:nvSpPr>
            <p:spPr bwMode="auto">
              <a:xfrm flipH="1">
                <a:off x="816" y="2592"/>
                <a:ext cx="1920" cy="120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87" name="Line 3"/>
              <p:cNvSpPr>
                <a:spLocks noChangeShapeType="1"/>
              </p:cNvSpPr>
              <p:nvPr/>
            </p:nvSpPr>
            <p:spPr bwMode="auto">
              <a:xfrm flipH="1" flipV="1">
                <a:off x="2736" y="768"/>
                <a:ext cx="0" cy="182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92" name="Line 8"/>
              <p:cNvSpPr>
                <a:spLocks noChangeShapeType="1"/>
              </p:cNvSpPr>
              <p:nvPr/>
            </p:nvSpPr>
            <p:spPr bwMode="auto">
              <a:xfrm>
                <a:off x="2736" y="2592"/>
                <a:ext cx="1968" cy="120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93" name="Text Box 9"/>
              <p:cNvSpPr txBox="1">
                <a:spLocks noChangeArrowheads="1"/>
              </p:cNvSpPr>
              <p:nvPr/>
            </p:nvSpPr>
            <p:spPr bwMode="auto">
              <a:xfrm>
                <a:off x="4693" y="3348"/>
                <a:ext cx="252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200" b="1">
                    <a:effectLst/>
                  </a:rPr>
                  <a:t>x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5194" name="Text Box 10"/>
              <p:cNvSpPr txBox="1">
                <a:spLocks noChangeArrowheads="1"/>
              </p:cNvSpPr>
              <p:nvPr/>
            </p:nvSpPr>
            <p:spPr bwMode="auto">
              <a:xfrm>
                <a:off x="720" y="3360"/>
                <a:ext cx="23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200" b="1">
                    <a:effectLst/>
                  </a:rPr>
                  <a:t>z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5195" name="Text Box 11"/>
              <p:cNvSpPr txBox="1">
                <a:spLocks noChangeArrowheads="1"/>
              </p:cNvSpPr>
              <p:nvPr/>
            </p:nvSpPr>
            <p:spPr bwMode="auto">
              <a:xfrm>
                <a:off x="2880" y="815"/>
                <a:ext cx="24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200" b="1">
                    <a:effectLst/>
                  </a:rPr>
                  <a:t>y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5197" name="Line 13"/>
              <p:cNvSpPr>
                <a:spLocks noChangeShapeType="1"/>
              </p:cNvSpPr>
              <p:nvPr/>
            </p:nvSpPr>
            <p:spPr bwMode="auto">
              <a:xfrm flipH="1" flipV="1">
                <a:off x="2736" y="1728"/>
                <a:ext cx="0" cy="86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98" name="Line 14"/>
              <p:cNvSpPr>
                <a:spLocks noChangeShapeType="1"/>
              </p:cNvSpPr>
              <p:nvPr/>
            </p:nvSpPr>
            <p:spPr bwMode="auto">
              <a:xfrm flipH="1">
                <a:off x="1968" y="2568"/>
                <a:ext cx="808" cy="5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99" name="Oval 15"/>
              <p:cNvSpPr>
                <a:spLocks noChangeArrowheads="1"/>
              </p:cNvSpPr>
              <p:nvPr/>
            </p:nvSpPr>
            <p:spPr bwMode="auto">
              <a:xfrm>
                <a:off x="4704" y="2016"/>
                <a:ext cx="96" cy="96"/>
              </a:xfrm>
              <a:prstGeom prst="ellipse">
                <a:avLst/>
              </a:prstGeom>
              <a:solidFill>
                <a:srgbClr val="A4BFF4"/>
              </a:solidFill>
              <a:ln w="9525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22" name="Text Box 14"/>
          <p:cNvSpPr txBox="1">
            <a:spLocks noChangeArrowheads="1"/>
          </p:cNvSpPr>
          <p:nvPr/>
        </p:nvSpPr>
        <p:spPr bwMode="auto">
          <a:xfrm>
            <a:off x="152400" y="990600"/>
            <a:ext cx="2682875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4650" indent="-3746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651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60000"/>
              </a:spcBef>
            </a:pPr>
            <a:r>
              <a:rPr lang="pt-BR">
                <a:effectLst/>
                <a:latin typeface="Tahoma" pitchFamily="34" charset="0"/>
              </a:rPr>
              <a:t>2. </a:t>
            </a:r>
            <a:r>
              <a:rPr lang="pt-BR" sz="2000" b="1">
                <a:effectLst/>
                <a:latin typeface="Tahoma" pitchFamily="34" charset="0"/>
              </a:rPr>
              <a:t>Determine VPN</a:t>
            </a:r>
            <a:r>
              <a:rPr lang="pt-BR">
                <a:effectLst/>
                <a:latin typeface="Tahoma" pitchFamily="34" charset="0"/>
              </a:rPr>
              <a:t>.</a:t>
            </a:r>
          </a:p>
          <a:p>
            <a:pPr>
              <a:spcBef>
                <a:spcPct val="60000"/>
              </a:spcBef>
            </a:pPr>
            <a:r>
              <a:rPr lang="pt-BR">
                <a:effectLst/>
                <a:latin typeface="Tahoma" pitchFamily="34" charset="0"/>
              </a:rPr>
              <a:t>	Determine </a:t>
            </a:r>
            <a:r>
              <a:rPr lang="pt-BR" sz="2800" b="1">
                <a:solidFill>
                  <a:srgbClr val="FFFF99"/>
                </a:solidFill>
                <a:effectLst/>
                <a:latin typeface="Symbol" pitchFamily="18" charset="2"/>
              </a:rPr>
              <a:t>q</a:t>
            </a:r>
            <a:r>
              <a:rPr lang="pt-BR" sz="2800" b="1" baseline="-25000">
                <a:solidFill>
                  <a:srgbClr val="FFFF99"/>
                </a:solidFill>
                <a:effectLst/>
                <a:latin typeface="Tahoma" pitchFamily="34" charset="0"/>
              </a:rPr>
              <a:t>x</a:t>
            </a:r>
            <a:r>
              <a:rPr lang="pt-BR">
                <a:effectLst/>
                <a:latin typeface="Tahoma" pitchFamily="34" charset="0"/>
              </a:rPr>
              <a:t> </a:t>
            </a:r>
          </a:p>
          <a:p>
            <a:pPr>
              <a:spcBef>
                <a:spcPct val="60000"/>
              </a:spcBef>
            </a:pPr>
            <a:r>
              <a:rPr lang="pt-BR">
                <a:effectLst/>
                <a:latin typeface="Tahoma" pitchFamily="34" charset="0"/>
              </a:rPr>
              <a:t>	Determine </a:t>
            </a:r>
            <a:r>
              <a:rPr lang="pt-BR" sz="2800" b="1">
                <a:solidFill>
                  <a:srgbClr val="FFFF99"/>
                </a:solidFill>
                <a:effectLst/>
                <a:latin typeface="Symbol" pitchFamily="18" charset="2"/>
              </a:rPr>
              <a:t>q</a:t>
            </a:r>
            <a:r>
              <a:rPr lang="pt-BR" sz="2800" b="1" baseline="-25000">
                <a:solidFill>
                  <a:srgbClr val="FFFF99"/>
                </a:solidFill>
                <a:effectLst/>
                <a:latin typeface="Tahoma" pitchFamily="34" charset="0"/>
              </a:rPr>
              <a:t>y</a:t>
            </a:r>
            <a:r>
              <a:rPr lang="pt-BR">
                <a:effectLst/>
                <a:latin typeface="Tahoma" pitchFamily="34" charset="0"/>
              </a:rPr>
              <a:t> </a:t>
            </a:r>
            <a:endParaRPr lang="pt-BR">
              <a:effectLst/>
            </a:endParaRPr>
          </a:p>
        </p:txBody>
      </p:sp>
      <p:sp>
        <p:nvSpPr>
          <p:cNvPr id="606225" name="Rectangle 17"/>
          <p:cNvSpPr>
            <a:spLocks noChangeArrowheads="1"/>
          </p:cNvSpPr>
          <p:nvPr/>
        </p:nvSpPr>
        <p:spPr bwMode="auto">
          <a:xfrm>
            <a:off x="4191000" y="4419600"/>
            <a:ext cx="4905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800" b="1">
                <a:effectLst/>
                <a:latin typeface="Symbol" pitchFamily="18" charset="2"/>
              </a:rPr>
              <a:t>q</a:t>
            </a:r>
            <a:r>
              <a:rPr lang="pt-BR" sz="2800" b="1" baseline="-25000">
                <a:effectLst/>
                <a:latin typeface="Times New Roman" pitchFamily="18" charset="0"/>
              </a:rPr>
              <a:t>x</a:t>
            </a:r>
          </a:p>
        </p:txBody>
      </p:sp>
      <p:sp>
        <p:nvSpPr>
          <p:cNvPr id="606226" name="Rectangle 18"/>
          <p:cNvSpPr>
            <a:spLocks noChangeArrowheads="1"/>
          </p:cNvSpPr>
          <p:nvPr/>
        </p:nvSpPr>
        <p:spPr bwMode="auto">
          <a:xfrm>
            <a:off x="3200400" y="3505200"/>
            <a:ext cx="4905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800" b="1">
                <a:effectLst/>
                <a:latin typeface="Symbol" pitchFamily="18" charset="2"/>
              </a:rPr>
              <a:t>q</a:t>
            </a:r>
            <a:r>
              <a:rPr lang="pt-BR" sz="2800" b="1" baseline="-25000">
                <a:effectLst/>
                <a:latin typeface="Times New Roman" pitchFamily="18" charset="0"/>
              </a:rPr>
              <a:t>y</a:t>
            </a:r>
          </a:p>
        </p:txBody>
      </p:sp>
      <p:grpSp>
        <p:nvGrpSpPr>
          <p:cNvPr id="606237" name="Group 29"/>
          <p:cNvGrpSpPr>
            <a:grpSpLocks/>
          </p:cNvGrpSpPr>
          <p:nvPr/>
        </p:nvGrpSpPr>
        <p:grpSpPr bwMode="auto">
          <a:xfrm>
            <a:off x="228600" y="1066800"/>
            <a:ext cx="8610600" cy="5257800"/>
            <a:chOff x="720" y="480"/>
            <a:chExt cx="6147" cy="3312"/>
          </a:xfrm>
        </p:grpSpPr>
        <p:grpSp>
          <p:nvGrpSpPr>
            <p:cNvPr id="606238" name="Group 30"/>
            <p:cNvGrpSpPr>
              <a:grpSpLocks/>
            </p:cNvGrpSpPr>
            <p:nvPr/>
          </p:nvGrpSpPr>
          <p:grpSpPr bwMode="auto">
            <a:xfrm>
              <a:off x="2353" y="480"/>
              <a:ext cx="4514" cy="3009"/>
              <a:chOff x="289" y="1008"/>
              <a:chExt cx="4514" cy="3009"/>
            </a:xfrm>
          </p:grpSpPr>
          <p:sp>
            <p:nvSpPr>
              <p:cNvPr id="606239" name="AutoShape 31"/>
              <p:cNvSpPr>
                <a:spLocks noChangeArrowheads="1"/>
              </p:cNvSpPr>
              <p:nvPr/>
            </p:nvSpPr>
            <p:spPr bwMode="auto">
              <a:xfrm rot="-2936223">
                <a:off x="1173" y="2043"/>
                <a:ext cx="3009" cy="940"/>
              </a:xfrm>
              <a:prstGeom prst="parallelogram">
                <a:avLst>
                  <a:gd name="adj" fmla="val 94298"/>
                </a:avLst>
              </a:prstGeom>
              <a:gradFill rotWithShape="0">
                <a:gsLst>
                  <a:gs pos="0">
                    <a:srgbClr val="ACACAC"/>
                  </a:gs>
                  <a:gs pos="100000">
                    <a:srgbClr val="ACACAC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40" name="Line 32"/>
              <p:cNvSpPr>
                <a:spLocks noChangeShapeType="1"/>
              </p:cNvSpPr>
              <p:nvPr/>
            </p:nvSpPr>
            <p:spPr bwMode="auto">
              <a:xfrm flipV="1">
                <a:off x="2736" y="2208"/>
                <a:ext cx="1536" cy="384"/>
              </a:xfrm>
              <a:prstGeom prst="line">
                <a:avLst/>
              </a:prstGeom>
              <a:noFill/>
              <a:ln w="28575">
                <a:solidFill>
                  <a:srgbClr val="6666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41" name="Line 33"/>
              <p:cNvSpPr>
                <a:spLocks noChangeShapeType="1"/>
              </p:cNvSpPr>
              <p:nvPr/>
            </p:nvSpPr>
            <p:spPr bwMode="auto">
              <a:xfrm flipV="1">
                <a:off x="1920" y="2592"/>
                <a:ext cx="816" cy="192"/>
              </a:xfrm>
              <a:prstGeom prst="line">
                <a:avLst/>
              </a:prstGeom>
              <a:noFill/>
              <a:ln w="28575">
                <a:solidFill>
                  <a:srgbClr val="6666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42" name="Text Box 34"/>
              <p:cNvSpPr txBox="1">
                <a:spLocks noChangeArrowheads="1"/>
              </p:cNvSpPr>
              <p:nvPr/>
            </p:nvSpPr>
            <p:spPr bwMode="auto">
              <a:xfrm>
                <a:off x="2832" y="2160"/>
                <a:ext cx="50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000" b="1">
                    <a:solidFill>
                      <a:schemeClr val="accent2"/>
                    </a:solidFill>
                    <a:effectLst/>
                  </a:rPr>
                  <a:t>VRP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6243" name="Line 35"/>
              <p:cNvSpPr>
                <a:spLocks noChangeShapeType="1"/>
              </p:cNvSpPr>
              <p:nvPr/>
            </p:nvSpPr>
            <p:spPr bwMode="auto">
              <a:xfrm flipV="1">
                <a:off x="672" y="2784"/>
                <a:ext cx="1248" cy="336"/>
              </a:xfrm>
              <a:prstGeom prst="line">
                <a:avLst/>
              </a:prstGeom>
              <a:noFill/>
              <a:ln w="28575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6244" name="Group 36"/>
              <p:cNvGrpSpPr>
                <a:grpSpLocks/>
              </p:cNvGrpSpPr>
              <p:nvPr/>
            </p:nvGrpSpPr>
            <p:grpSpPr bwMode="auto">
              <a:xfrm>
                <a:off x="4272" y="1776"/>
                <a:ext cx="531" cy="816"/>
                <a:chOff x="3071" y="2112"/>
                <a:chExt cx="531" cy="816"/>
              </a:xfrm>
            </p:grpSpPr>
            <p:grpSp>
              <p:nvGrpSpPr>
                <p:cNvPr id="606245" name="Group 37"/>
                <p:cNvGrpSpPr>
                  <a:grpSpLocks/>
                </p:cNvGrpSpPr>
                <p:nvPr/>
              </p:nvGrpSpPr>
              <p:grpSpPr bwMode="auto">
                <a:xfrm>
                  <a:off x="3072" y="2112"/>
                  <a:ext cx="530" cy="816"/>
                  <a:chOff x="3068" y="2111"/>
                  <a:chExt cx="530" cy="816"/>
                </a:xfrm>
              </p:grpSpPr>
              <p:sp>
                <p:nvSpPr>
                  <p:cNvPr id="606246" name="AutoShape 38"/>
                  <p:cNvSpPr>
                    <a:spLocks noChangeArrowheads="1"/>
                  </p:cNvSpPr>
                  <p:nvPr/>
                </p:nvSpPr>
                <p:spPr bwMode="auto">
                  <a:xfrm rot="-16200181">
                    <a:off x="3093" y="2086"/>
                    <a:ext cx="384" cy="434"/>
                  </a:xfrm>
                  <a:prstGeom prst="parallelogram">
                    <a:avLst>
                      <a:gd name="adj" fmla="val 32551"/>
                    </a:avLst>
                  </a:prstGeom>
                  <a:noFill/>
                  <a:ln w="19050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anchor="ctr"/>
                  <a:lstStyle/>
                  <a:p>
                    <a:pPr algn="ctr"/>
                    <a:endParaRPr lang="pt-BR">
                      <a:effectLst>
                        <a:outerShdw blurRad="38100" dist="38100" dir="2700000" algn="tl">
                          <a:srgbClr val="FFFFFF"/>
                        </a:outerShdw>
                      </a:effectLst>
                    </a:endParaRPr>
                  </a:p>
                </p:txBody>
              </p:sp>
              <p:sp>
                <p:nvSpPr>
                  <p:cNvPr id="606247" name="AutoShape 39"/>
                  <p:cNvSpPr>
                    <a:spLocks noChangeArrowheads="1"/>
                  </p:cNvSpPr>
                  <p:nvPr/>
                </p:nvSpPr>
                <p:spPr bwMode="auto">
                  <a:xfrm rot="-16200181">
                    <a:off x="3214" y="2542"/>
                    <a:ext cx="336" cy="433"/>
                  </a:xfrm>
                  <a:prstGeom prst="parallelogram">
                    <a:avLst>
                      <a:gd name="adj" fmla="val 29463"/>
                    </a:avLst>
                  </a:prstGeom>
                  <a:noFill/>
                  <a:ln w="19050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anchor="ctr"/>
                  <a:lstStyle/>
                  <a:p>
                    <a:pPr algn="ctr"/>
                    <a:endParaRPr lang="pt-BR">
                      <a:effectLst>
                        <a:outerShdw blurRad="38100" dist="38100" dir="2700000" algn="tl">
                          <a:srgbClr val="FFFFFF"/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606248" name="Group 40"/>
                <p:cNvGrpSpPr>
                  <a:grpSpLocks/>
                </p:cNvGrpSpPr>
                <p:nvPr/>
              </p:nvGrpSpPr>
              <p:grpSpPr bwMode="auto">
                <a:xfrm>
                  <a:off x="3071" y="2160"/>
                  <a:ext cx="528" cy="768"/>
                  <a:chOff x="3071" y="2160"/>
                  <a:chExt cx="528" cy="768"/>
                </a:xfrm>
              </p:grpSpPr>
              <p:sp>
                <p:nvSpPr>
                  <p:cNvPr id="606249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3495" y="2240"/>
                    <a:ext cx="96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6250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3071" y="2400"/>
                    <a:ext cx="96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6251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3503" y="2496"/>
                    <a:ext cx="96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6252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3071" y="2160"/>
                    <a:ext cx="96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81320" dir="2319588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06253" name="Text Box 45"/>
              <p:cNvSpPr txBox="1">
                <a:spLocks noChangeArrowheads="1"/>
              </p:cNvSpPr>
              <p:nvPr/>
            </p:nvSpPr>
            <p:spPr bwMode="auto">
              <a:xfrm>
                <a:off x="289" y="2831"/>
                <a:ext cx="51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000" b="1">
                    <a:effectLst/>
                  </a:rPr>
                  <a:t>COP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6254" name="Oval 46"/>
              <p:cNvSpPr>
                <a:spLocks noChangeArrowheads="1"/>
              </p:cNvSpPr>
              <p:nvPr/>
            </p:nvSpPr>
            <p:spPr bwMode="auto">
              <a:xfrm>
                <a:off x="624" y="3072"/>
                <a:ext cx="96" cy="96"/>
              </a:xfrm>
              <a:prstGeom prst="ellipse">
                <a:avLst/>
              </a:prstGeom>
              <a:solidFill>
                <a:srgbClr val="A4BFF4"/>
              </a:solidFill>
              <a:ln w="9525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06255" name="Group 47"/>
            <p:cNvGrpSpPr>
              <a:grpSpLocks/>
            </p:cNvGrpSpPr>
            <p:nvPr/>
          </p:nvGrpSpPr>
          <p:grpSpPr bwMode="auto">
            <a:xfrm>
              <a:off x="720" y="768"/>
              <a:ext cx="4225" cy="3024"/>
              <a:chOff x="720" y="768"/>
              <a:chExt cx="4225" cy="3024"/>
            </a:xfrm>
          </p:grpSpPr>
          <p:sp>
            <p:nvSpPr>
              <p:cNvPr id="606256" name="Line 48"/>
              <p:cNvSpPr>
                <a:spLocks noChangeShapeType="1"/>
              </p:cNvSpPr>
              <p:nvPr/>
            </p:nvSpPr>
            <p:spPr bwMode="auto">
              <a:xfrm flipH="1">
                <a:off x="816" y="2592"/>
                <a:ext cx="1920" cy="120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57" name="Line 49"/>
              <p:cNvSpPr>
                <a:spLocks noChangeShapeType="1"/>
              </p:cNvSpPr>
              <p:nvPr/>
            </p:nvSpPr>
            <p:spPr bwMode="auto">
              <a:xfrm flipH="1" flipV="1">
                <a:off x="2736" y="768"/>
                <a:ext cx="0" cy="182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58" name="Line 50"/>
              <p:cNvSpPr>
                <a:spLocks noChangeShapeType="1"/>
              </p:cNvSpPr>
              <p:nvPr/>
            </p:nvSpPr>
            <p:spPr bwMode="auto">
              <a:xfrm>
                <a:off x="2736" y="2592"/>
                <a:ext cx="1968" cy="120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59" name="Text Box 51"/>
              <p:cNvSpPr txBox="1">
                <a:spLocks noChangeArrowheads="1"/>
              </p:cNvSpPr>
              <p:nvPr/>
            </p:nvSpPr>
            <p:spPr bwMode="auto">
              <a:xfrm>
                <a:off x="4693" y="3348"/>
                <a:ext cx="252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200" b="1">
                    <a:effectLst/>
                  </a:rPr>
                  <a:t>x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6260" name="Text Box 52"/>
              <p:cNvSpPr txBox="1">
                <a:spLocks noChangeArrowheads="1"/>
              </p:cNvSpPr>
              <p:nvPr/>
            </p:nvSpPr>
            <p:spPr bwMode="auto">
              <a:xfrm>
                <a:off x="720" y="3360"/>
                <a:ext cx="23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200" b="1">
                    <a:effectLst/>
                  </a:rPr>
                  <a:t>z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6261" name="Text Box 53"/>
              <p:cNvSpPr txBox="1">
                <a:spLocks noChangeArrowheads="1"/>
              </p:cNvSpPr>
              <p:nvPr/>
            </p:nvSpPr>
            <p:spPr bwMode="auto">
              <a:xfrm>
                <a:off x="2880" y="815"/>
                <a:ext cx="24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200" b="1">
                    <a:effectLst/>
                  </a:rPr>
                  <a:t>y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6262" name="Line 54"/>
              <p:cNvSpPr>
                <a:spLocks noChangeShapeType="1"/>
              </p:cNvSpPr>
              <p:nvPr/>
            </p:nvSpPr>
            <p:spPr bwMode="auto">
              <a:xfrm flipH="1" flipV="1">
                <a:off x="2736" y="1728"/>
                <a:ext cx="0" cy="86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63" name="Line 55"/>
              <p:cNvSpPr>
                <a:spLocks noChangeShapeType="1"/>
              </p:cNvSpPr>
              <p:nvPr/>
            </p:nvSpPr>
            <p:spPr bwMode="auto">
              <a:xfrm flipH="1">
                <a:off x="1968" y="2568"/>
                <a:ext cx="808" cy="5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64" name="Oval 56"/>
              <p:cNvSpPr>
                <a:spLocks noChangeArrowheads="1"/>
              </p:cNvSpPr>
              <p:nvPr/>
            </p:nvSpPr>
            <p:spPr bwMode="auto">
              <a:xfrm>
                <a:off x="4704" y="2016"/>
                <a:ext cx="96" cy="96"/>
              </a:xfrm>
              <a:prstGeom prst="ellipse">
                <a:avLst/>
              </a:prstGeom>
              <a:solidFill>
                <a:srgbClr val="A4BFF4"/>
              </a:solidFill>
              <a:ln w="9525">
                <a:solidFill>
                  <a:srgbClr val="66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06265" name="Freeform 57"/>
          <p:cNvSpPr>
            <a:spLocks/>
          </p:cNvSpPr>
          <p:nvPr/>
        </p:nvSpPr>
        <p:spPr bwMode="auto">
          <a:xfrm>
            <a:off x="3048000" y="3429000"/>
            <a:ext cx="685800" cy="762000"/>
          </a:xfrm>
          <a:custGeom>
            <a:avLst/>
            <a:gdLst>
              <a:gd name="T0" fmla="*/ 0 w 432"/>
              <a:gd name="T1" fmla="*/ 0 h 528"/>
              <a:gd name="T2" fmla="*/ 336 w 432"/>
              <a:gd name="T3" fmla="*/ 96 h 528"/>
              <a:gd name="T4" fmla="*/ 432 w 432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528">
                <a:moveTo>
                  <a:pt x="0" y="0"/>
                </a:moveTo>
                <a:cubicBezTo>
                  <a:pt x="132" y="4"/>
                  <a:pt x="264" y="8"/>
                  <a:pt x="336" y="96"/>
                </a:cubicBezTo>
                <a:cubicBezTo>
                  <a:pt x="408" y="184"/>
                  <a:pt x="420" y="356"/>
                  <a:pt x="432" y="528"/>
                </a:cubicBezTo>
              </a:path>
            </a:pathLst>
          </a:custGeom>
          <a:noFill/>
          <a:ln w="9525" cap="flat" cmpd="sng">
            <a:solidFill>
              <a:srgbClr val="FFFF9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6266" name="Freeform 58"/>
          <p:cNvSpPr>
            <a:spLocks/>
          </p:cNvSpPr>
          <p:nvPr/>
        </p:nvSpPr>
        <p:spPr bwMode="auto">
          <a:xfrm>
            <a:off x="3886200" y="4114800"/>
            <a:ext cx="342900" cy="914400"/>
          </a:xfrm>
          <a:custGeom>
            <a:avLst/>
            <a:gdLst>
              <a:gd name="T0" fmla="*/ 144 w 216"/>
              <a:gd name="T1" fmla="*/ 0 h 576"/>
              <a:gd name="T2" fmla="*/ 192 w 216"/>
              <a:gd name="T3" fmla="*/ 288 h 576"/>
              <a:gd name="T4" fmla="*/ 0 w 216"/>
              <a:gd name="T5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" h="576">
                <a:moveTo>
                  <a:pt x="144" y="0"/>
                </a:moveTo>
                <a:cubicBezTo>
                  <a:pt x="180" y="96"/>
                  <a:pt x="216" y="192"/>
                  <a:pt x="192" y="288"/>
                </a:cubicBezTo>
                <a:cubicBezTo>
                  <a:pt x="168" y="384"/>
                  <a:pt x="84" y="480"/>
                  <a:pt x="0" y="576"/>
                </a:cubicBezTo>
              </a:path>
            </a:pathLst>
          </a:custGeom>
          <a:noFill/>
          <a:ln w="9525" cap="flat" cmpd="sng">
            <a:solidFill>
              <a:srgbClr val="FFFF9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44" name="Text Box 12"/>
          <p:cNvSpPr txBox="1">
            <a:spLocks noChangeArrowheads="1"/>
          </p:cNvSpPr>
          <p:nvPr/>
        </p:nvSpPr>
        <p:spPr bwMode="auto">
          <a:xfrm>
            <a:off x="152400" y="990600"/>
            <a:ext cx="268287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4650" indent="-3746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651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60000"/>
              </a:spcBef>
            </a:pPr>
            <a:r>
              <a:rPr lang="pt-BR">
                <a:effectLst/>
                <a:latin typeface="Tahoma" pitchFamily="34" charset="0"/>
              </a:rPr>
              <a:t>3. </a:t>
            </a:r>
            <a:r>
              <a:rPr lang="pt-BR" b="1">
                <a:effectLst/>
                <a:latin typeface="Tahoma" pitchFamily="34" charset="0"/>
              </a:rPr>
              <a:t>Rotacione o mundo em torno de X e Y de forma a alinhar VPN com o eixo Z</a:t>
            </a:r>
            <a:r>
              <a:rPr lang="pt-BR" sz="2800" b="1">
                <a:effectLst/>
                <a:latin typeface="Tahoma" pitchFamily="34" charset="0"/>
              </a:rPr>
              <a:t> </a:t>
            </a:r>
            <a:endParaRPr lang="pt-BR">
              <a:effectLst/>
              <a:latin typeface="Tahoma" pitchFamily="34" charset="0"/>
            </a:endParaRPr>
          </a:p>
        </p:txBody>
      </p:sp>
      <p:grpSp>
        <p:nvGrpSpPr>
          <p:cNvPr id="607259" name="Group 27"/>
          <p:cNvGrpSpPr>
            <a:grpSpLocks/>
          </p:cNvGrpSpPr>
          <p:nvPr/>
        </p:nvGrpSpPr>
        <p:grpSpPr bwMode="auto">
          <a:xfrm>
            <a:off x="304800" y="609600"/>
            <a:ext cx="8256588" cy="5707063"/>
            <a:chOff x="192" y="384"/>
            <a:chExt cx="5201" cy="3595"/>
          </a:xfrm>
        </p:grpSpPr>
        <p:sp>
          <p:nvSpPr>
            <p:cNvPr id="607234" name="AutoShape 2"/>
            <p:cNvSpPr>
              <a:spLocks noChangeArrowheads="1"/>
            </p:cNvSpPr>
            <p:nvPr/>
          </p:nvSpPr>
          <p:spPr bwMode="auto">
            <a:xfrm rot="1802336" flipV="1">
              <a:off x="1693" y="1734"/>
              <a:ext cx="1545" cy="1620"/>
            </a:xfrm>
            <a:prstGeom prst="parallelogram">
              <a:avLst>
                <a:gd name="adj" fmla="val 59255"/>
              </a:avLst>
            </a:prstGeom>
            <a:solidFill>
              <a:srgbClr val="ACACA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35" name="Line 3"/>
            <p:cNvSpPr>
              <a:spLocks noChangeShapeType="1"/>
            </p:cNvSpPr>
            <p:nvPr/>
          </p:nvSpPr>
          <p:spPr bwMode="auto">
            <a:xfrm flipH="1">
              <a:off x="766" y="2679"/>
              <a:ext cx="1766" cy="112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38" name="Line 6"/>
            <p:cNvSpPr>
              <a:spLocks noChangeShapeType="1"/>
            </p:cNvSpPr>
            <p:nvPr/>
          </p:nvSpPr>
          <p:spPr bwMode="auto">
            <a:xfrm flipH="1">
              <a:off x="2333" y="2544"/>
              <a:ext cx="410" cy="252"/>
            </a:xfrm>
            <a:prstGeom prst="line">
              <a:avLst/>
            </a:prstGeom>
            <a:noFill/>
            <a:ln w="38100">
              <a:solidFill>
                <a:srgbClr val="6666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39" name="Line 7"/>
            <p:cNvSpPr>
              <a:spLocks noChangeShapeType="1"/>
            </p:cNvSpPr>
            <p:nvPr/>
          </p:nvSpPr>
          <p:spPr bwMode="auto">
            <a:xfrm flipH="1">
              <a:off x="2743" y="2101"/>
              <a:ext cx="628" cy="443"/>
            </a:xfrm>
            <a:prstGeom prst="line">
              <a:avLst/>
            </a:prstGeom>
            <a:noFill/>
            <a:ln w="38100">
              <a:solidFill>
                <a:srgbClr val="66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42" name="Text Box 10"/>
            <p:cNvSpPr txBox="1">
              <a:spLocks noChangeArrowheads="1"/>
            </p:cNvSpPr>
            <p:nvPr/>
          </p:nvSpPr>
          <p:spPr bwMode="auto">
            <a:xfrm>
              <a:off x="678" y="3399"/>
              <a:ext cx="20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200" b="1">
                  <a:effectLst/>
                </a:rPr>
                <a:t>z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grpSp>
          <p:nvGrpSpPr>
            <p:cNvPr id="607256" name="Group 24"/>
            <p:cNvGrpSpPr>
              <a:grpSpLocks/>
            </p:cNvGrpSpPr>
            <p:nvPr/>
          </p:nvGrpSpPr>
          <p:grpSpPr bwMode="auto">
            <a:xfrm>
              <a:off x="3371" y="384"/>
              <a:ext cx="2022" cy="2835"/>
              <a:chOff x="2736" y="768"/>
              <a:chExt cx="2199" cy="3024"/>
            </a:xfrm>
          </p:grpSpPr>
          <p:sp>
            <p:nvSpPr>
              <p:cNvPr id="607236" name="Line 4"/>
              <p:cNvSpPr>
                <a:spLocks noChangeShapeType="1"/>
              </p:cNvSpPr>
              <p:nvPr/>
            </p:nvSpPr>
            <p:spPr bwMode="auto">
              <a:xfrm flipH="1" flipV="1">
                <a:off x="2736" y="768"/>
                <a:ext cx="0" cy="182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7240" name="Line 8"/>
              <p:cNvSpPr>
                <a:spLocks noChangeShapeType="1"/>
              </p:cNvSpPr>
              <p:nvPr/>
            </p:nvSpPr>
            <p:spPr bwMode="auto">
              <a:xfrm>
                <a:off x="2736" y="2592"/>
                <a:ext cx="1968" cy="120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7241" name="Text Box 9"/>
              <p:cNvSpPr txBox="1">
                <a:spLocks noChangeArrowheads="1"/>
              </p:cNvSpPr>
              <p:nvPr/>
            </p:nvSpPr>
            <p:spPr bwMode="auto">
              <a:xfrm>
                <a:off x="4693" y="3348"/>
                <a:ext cx="24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200" b="1">
                    <a:effectLst/>
                  </a:rPr>
                  <a:t>x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7243" name="Text Box 11"/>
              <p:cNvSpPr txBox="1">
                <a:spLocks noChangeArrowheads="1"/>
              </p:cNvSpPr>
              <p:nvPr/>
            </p:nvSpPr>
            <p:spPr bwMode="auto">
              <a:xfrm>
                <a:off x="2880" y="816"/>
                <a:ext cx="236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200" b="1">
                    <a:effectLst/>
                  </a:rPr>
                  <a:t>y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  <p:sp>
          <p:nvSpPr>
            <p:cNvPr id="607246" name="Line 14"/>
            <p:cNvSpPr>
              <a:spLocks noChangeShapeType="1"/>
            </p:cNvSpPr>
            <p:nvPr/>
          </p:nvSpPr>
          <p:spPr bwMode="auto">
            <a:xfrm flipH="1">
              <a:off x="1825" y="2656"/>
              <a:ext cx="744" cy="47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47" name="Line 15"/>
            <p:cNvSpPr>
              <a:spLocks noChangeShapeType="1"/>
            </p:cNvSpPr>
            <p:nvPr/>
          </p:nvSpPr>
          <p:spPr bwMode="auto">
            <a:xfrm flipH="1">
              <a:off x="1561" y="2679"/>
              <a:ext cx="971" cy="618"/>
            </a:xfrm>
            <a:prstGeom prst="line">
              <a:avLst/>
            </a:prstGeom>
            <a:noFill/>
            <a:ln w="38100">
              <a:solidFill>
                <a:srgbClr val="66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7248" name="Group 16"/>
            <p:cNvGrpSpPr>
              <a:grpSpLocks/>
            </p:cNvGrpSpPr>
            <p:nvPr/>
          </p:nvGrpSpPr>
          <p:grpSpPr bwMode="auto">
            <a:xfrm rot="6376502">
              <a:off x="72" y="3069"/>
              <a:ext cx="1030" cy="789"/>
              <a:chOff x="1296" y="3072"/>
              <a:chExt cx="1249" cy="960"/>
            </a:xfrm>
          </p:grpSpPr>
          <p:sp>
            <p:nvSpPr>
              <p:cNvPr id="607249" name="AutoShape 17"/>
              <p:cNvSpPr>
                <a:spLocks noChangeArrowheads="1"/>
              </p:cNvSpPr>
              <p:nvPr/>
            </p:nvSpPr>
            <p:spPr bwMode="auto">
              <a:xfrm rot="-16200181">
                <a:off x="1321" y="3143"/>
                <a:ext cx="864" cy="913"/>
              </a:xfrm>
              <a:prstGeom prst="parallelogram">
                <a:avLst>
                  <a:gd name="adj" fmla="val 42079"/>
                </a:avLst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7250" name="AutoShape 18"/>
              <p:cNvSpPr>
                <a:spLocks noChangeArrowheads="1"/>
              </p:cNvSpPr>
              <p:nvPr/>
            </p:nvSpPr>
            <p:spPr bwMode="auto">
              <a:xfrm rot="-16200181">
                <a:off x="1657" y="3047"/>
                <a:ext cx="864" cy="913"/>
              </a:xfrm>
              <a:prstGeom prst="parallelogram">
                <a:avLst>
                  <a:gd name="adj" fmla="val 42079"/>
                </a:avLst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7251" name="Line 19"/>
              <p:cNvSpPr>
                <a:spLocks noChangeShapeType="1"/>
              </p:cNvSpPr>
              <p:nvPr/>
            </p:nvSpPr>
            <p:spPr bwMode="auto">
              <a:xfrm flipV="1">
                <a:off x="1296" y="3072"/>
                <a:ext cx="33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7252" name="Line 20"/>
              <p:cNvSpPr>
                <a:spLocks noChangeShapeType="1"/>
              </p:cNvSpPr>
              <p:nvPr/>
            </p:nvSpPr>
            <p:spPr bwMode="auto">
              <a:xfrm flipV="1">
                <a:off x="2208" y="3432"/>
                <a:ext cx="33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7253" name="Line 21"/>
              <p:cNvSpPr>
                <a:spLocks noChangeShapeType="1"/>
              </p:cNvSpPr>
              <p:nvPr/>
            </p:nvSpPr>
            <p:spPr bwMode="auto">
              <a:xfrm flipV="1">
                <a:off x="1296" y="3576"/>
                <a:ext cx="33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7254" name="Line 22"/>
              <p:cNvSpPr>
                <a:spLocks noChangeShapeType="1"/>
              </p:cNvSpPr>
              <p:nvPr/>
            </p:nvSpPr>
            <p:spPr bwMode="auto">
              <a:xfrm flipV="1">
                <a:off x="2208" y="3936"/>
                <a:ext cx="33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7255" name="Text Box 23"/>
            <p:cNvSpPr txBox="1">
              <a:spLocks noChangeArrowheads="1"/>
            </p:cNvSpPr>
            <p:nvPr/>
          </p:nvSpPr>
          <p:spPr bwMode="auto">
            <a:xfrm>
              <a:off x="3326" y="1824"/>
              <a:ext cx="48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200" b="1">
                  <a:effectLst/>
                </a:rPr>
                <a:t>COP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607237" name="Oval 5"/>
            <p:cNvSpPr>
              <a:spLocks noChangeArrowheads="1"/>
            </p:cNvSpPr>
            <p:nvPr/>
          </p:nvSpPr>
          <p:spPr bwMode="auto">
            <a:xfrm>
              <a:off x="2488" y="2625"/>
              <a:ext cx="88" cy="90"/>
            </a:xfrm>
            <a:prstGeom prst="ellipse">
              <a:avLst/>
            </a:prstGeom>
            <a:solidFill>
              <a:srgbClr val="A4BFF4"/>
            </a:solidFill>
            <a:ln w="9525">
              <a:solidFill>
                <a:srgbClr val="66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58" name="Oval 26"/>
            <p:cNvSpPr>
              <a:spLocks noChangeArrowheads="1"/>
            </p:cNvSpPr>
            <p:nvPr/>
          </p:nvSpPr>
          <p:spPr bwMode="auto">
            <a:xfrm>
              <a:off x="3328" y="2040"/>
              <a:ext cx="88" cy="90"/>
            </a:xfrm>
            <a:prstGeom prst="ellipse">
              <a:avLst/>
            </a:prstGeom>
            <a:solidFill>
              <a:srgbClr val="A4BFF4"/>
            </a:solidFill>
            <a:ln w="9525">
              <a:solidFill>
                <a:srgbClr val="66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68" name="Text Box 12"/>
          <p:cNvSpPr txBox="1">
            <a:spLocks noChangeArrowheads="1"/>
          </p:cNvSpPr>
          <p:nvPr/>
        </p:nvSpPr>
        <p:spPr bwMode="auto">
          <a:xfrm>
            <a:off x="152400" y="990600"/>
            <a:ext cx="2682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4650" indent="-3746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651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60000"/>
              </a:spcBef>
            </a:pPr>
            <a:r>
              <a:rPr lang="pt-BR">
                <a:effectLst/>
                <a:latin typeface="Tahoma" pitchFamily="34" charset="0"/>
              </a:rPr>
              <a:t>4..... </a:t>
            </a:r>
            <a:r>
              <a:rPr lang="pt-BR" b="1">
                <a:effectLst/>
                <a:latin typeface="Tahoma" pitchFamily="34" charset="0"/>
              </a:rPr>
              <a:t>o resto é fácil.....</a:t>
            </a:r>
            <a:r>
              <a:rPr lang="pt-BR" sz="2800" b="1">
                <a:effectLst/>
                <a:latin typeface="Tahoma" pitchFamily="34" charset="0"/>
              </a:rPr>
              <a:t> </a:t>
            </a:r>
            <a:endParaRPr lang="pt-BR">
              <a:effectLst/>
              <a:latin typeface="Tahoma" pitchFamily="34" charset="0"/>
            </a:endParaRPr>
          </a:p>
        </p:txBody>
      </p:sp>
      <p:grpSp>
        <p:nvGrpSpPr>
          <p:cNvPr id="608297" name="Group 41"/>
          <p:cNvGrpSpPr>
            <a:grpSpLocks/>
          </p:cNvGrpSpPr>
          <p:nvPr/>
        </p:nvGrpSpPr>
        <p:grpSpPr bwMode="auto">
          <a:xfrm>
            <a:off x="304800" y="609600"/>
            <a:ext cx="8256588" cy="5707063"/>
            <a:chOff x="192" y="384"/>
            <a:chExt cx="5201" cy="3595"/>
          </a:xfrm>
        </p:grpSpPr>
        <p:sp>
          <p:nvSpPr>
            <p:cNvPr id="608298" name="AutoShape 42"/>
            <p:cNvSpPr>
              <a:spLocks noChangeArrowheads="1"/>
            </p:cNvSpPr>
            <p:nvPr/>
          </p:nvSpPr>
          <p:spPr bwMode="auto">
            <a:xfrm rot="1802336" flipV="1">
              <a:off x="1693" y="1734"/>
              <a:ext cx="1545" cy="1620"/>
            </a:xfrm>
            <a:prstGeom prst="parallelogram">
              <a:avLst>
                <a:gd name="adj" fmla="val 59255"/>
              </a:avLst>
            </a:prstGeom>
            <a:solidFill>
              <a:srgbClr val="ACACA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299" name="Line 43"/>
            <p:cNvSpPr>
              <a:spLocks noChangeShapeType="1"/>
            </p:cNvSpPr>
            <p:nvPr/>
          </p:nvSpPr>
          <p:spPr bwMode="auto">
            <a:xfrm flipH="1">
              <a:off x="766" y="2679"/>
              <a:ext cx="1766" cy="112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00" name="Line 44"/>
            <p:cNvSpPr>
              <a:spLocks noChangeShapeType="1"/>
            </p:cNvSpPr>
            <p:nvPr/>
          </p:nvSpPr>
          <p:spPr bwMode="auto">
            <a:xfrm flipH="1">
              <a:off x="2333" y="2544"/>
              <a:ext cx="410" cy="252"/>
            </a:xfrm>
            <a:prstGeom prst="line">
              <a:avLst/>
            </a:prstGeom>
            <a:noFill/>
            <a:ln w="38100">
              <a:solidFill>
                <a:srgbClr val="6666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01" name="Line 45"/>
            <p:cNvSpPr>
              <a:spLocks noChangeShapeType="1"/>
            </p:cNvSpPr>
            <p:nvPr/>
          </p:nvSpPr>
          <p:spPr bwMode="auto">
            <a:xfrm flipH="1">
              <a:off x="2743" y="2101"/>
              <a:ext cx="628" cy="443"/>
            </a:xfrm>
            <a:prstGeom prst="line">
              <a:avLst/>
            </a:prstGeom>
            <a:noFill/>
            <a:ln w="38100">
              <a:solidFill>
                <a:srgbClr val="66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02" name="Text Box 46"/>
            <p:cNvSpPr txBox="1">
              <a:spLocks noChangeArrowheads="1"/>
            </p:cNvSpPr>
            <p:nvPr/>
          </p:nvSpPr>
          <p:spPr bwMode="auto">
            <a:xfrm>
              <a:off x="678" y="3399"/>
              <a:ext cx="20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200" b="1">
                  <a:effectLst/>
                </a:rPr>
                <a:t>z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grpSp>
          <p:nvGrpSpPr>
            <p:cNvPr id="608303" name="Group 47"/>
            <p:cNvGrpSpPr>
              <a:grpSpLocks/>
            </p:cNvGrpSpPr>
            <p:nvPr/>
          </p:nvGrpSpPr>
          <p:grpSpPr bwMode="auto">
            <a:xfrm>
              <a:off x="3371" y="384"/>
              <a:ext cx="2022" cy="2835"/>
              <a:chOff x="2736" y="768"/>
              <a:chExt cx="2199" cy="3024"/>
            </a:xfrm>
          </p:grpSpPr>
          <p:sp>
            <p:nvSpPr>
              <p:cNvPr id="608304" name="Line 48"/>
              <p:cNvSpPr>
                <a:spLocks noChangeShapeType="1"/>
              </p:cNvSpPr>
              <p:nvPr/>
            </p:nvSpPr>
            <p:spPr bwMode="auto">
              <a:xfrm flipH="1" flipV="1">
                <a:off x="2736" y="768"/>
                <a:ext cx="0" cy="182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8305" name="Line 49"/>
              <p:cNvSpPr>
                <a:spLocks noChangeShapeType="1"/>
              </p:cNvSpPr>
              <p:nvPr/>
            </p:nvSpPr>
            <p:spPr bwMode="auto">
              <a:xfrm>
                <a:off x="2736" y="2592"/>
                <a:ext cx="1968" cy="120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8306" name="Text Box 50"/>
              <p:cNvSpPr txBox="1">
                <a:spLocks noChangeArrowheads="1"/>
              </p:cNvSpPr>
              <p:nvPr/>
            </p:nvSpPr>
            <p:spPr bwMode="auto">
              <a:xfrm>
                <a:off x="4693" y="3348"/>
                <a:ext cx="24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200" b="1">
                    <a:effectLst/>
                  </a:rPr>
                  <a:t>x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8307" name="Text Box 51"/>
              <p:cNvSpPr txBox="1">
                <a:spLocks noChangeArrowheads="1"/>
              </p:cNvSpPr>
              <p:nvPr/>
            </p:nvSpPr>
            <p:spPr bwMode="auto">
              <a:xfrm>
                <a:off x="2880" y="816"/>
                <a:ext cx="236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t-BR" sz="2200" b="1">
                    <a:effectLst/>
                  </a:rPr>
                  <a:t>y</a:t>
                </a:r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  <p:sp>
          <p:nvSpPr>
            <p:cNvPr id="608308" name="Line 52"/>
            <p:cNvSpPr>
              <a:spLocks noChangeShapeType="1"/>
            </p:cNvSpPr>
            <p:nvPr/>
          </p:nvSpPr>
          <p:spPr bwMode="auto">
            <a:xfrm flipH="1">
              <a:off x="1825" y="2656"/>
              <a:ext cx="744" cy="47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09" name="Line 53"/>
            <p:cNvSpPr>
              <a:spLocks noChangeShapeType="1"/>
            </p:cNvSpPr>
            <p:nvPr/>
          </p:nvSpPr>
          <p:spPr bwMode="auto">
            <a:xfrm flipH="1">
              <a:off x="1561" y="2679"/>
              <a:ext cx="971" cy="618"/>
            </a:xfrm>
            <a:prstGeom prst="line">
              <a:avLst/>
            </a:prstGeom>
            <a:noFill/>
            <a:ln w="38100">
              <a:solidFill>
                <a:srgbClr val="66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8310" name="Group 54"/>
            <p:cNvGrpSpPr>
              <a:grpSpLocks/>
            </p:cNvGrpSpPr>
            <p:nvPr/>
          </p:nvGrpSpPr>
          <p:grpSpPr bwMode="auto">
            <a:xfrm rot="6376502">
              <a:off x="72" y="3069"/>
              <a:ext cx="1030" cy="789"/>
              <a:chOff x="1296" y="3072"/>
              <a:chExt cx="1249" cy="960"/>
            </a:xfrm>
          </p:grpSpPr>
          <p:sp>
            <p:nvSpPr>
              <p:cNvPr id="608311" name="AutoShape 55"/>
              <p:cNvSpPr>
                <a:spLocks noChangeArrowheads="1"/>
              </p:cNvSpPr>
              <p:nvPr/>
            </p:nvSpPr>
            <p:spPr bwMode="auto">
              <a:xfrm rot="-16200181">
                <a:off x="1321" y="3143"/>
                <a:ext cx="864" cy="913"/>
              </a:xfrm>
              <a:prstGeom prst="parallelogram">
                <a:avLst>
                  <a:gd name="adj" fmla="val 42079"/>
                </a:avLst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8312" name="AutoShape 56"/>
              <p:cNvSpPr>
                <a:spLocks noChangeArrowheads="1"/>
              </p:cNvSpPr>
              <p:nvPr/>
            </p:nvSpPr>
            <p:spPr bwMode="auto">
              <a:xfrm rot="-16200181">
                <a:off x="1657" y="3047"/>
                <a:ext cx="864" cy="913"/>
              </a:xfrm>
              <a:prstGeom prst="parallelogram">
                <a:avLst>
                  <a:gd name="adj" fmla="val 42079"/>
                </a:avLst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lang="pt-BR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08313" name="Line 57"/>
              <p:cNvSpPr>
                <a:spLocks noChangeShapeType="1"/>
              </p:cNvSpPr>
              <p:nvPr/>
            </p:nvSpPr>
            <p:spPr bwMode="auto">
              <a:xfrm flipV="1">
                <a:off x="1296" y="3072"/>
                <a:ext cx="33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8314" name="Line 58"/>
              <p:cNvSpPr>
                <a:spLocks noChangeShapeType="1"/>
              </p:cNvSpPr>
              <p:nvPr/>
            </p:nvSpPr>
            <p:spPr bwMode="auto">
              <a:xfrm flipV="1">
                <a:off x="2208" y="3432"/>
                <a:ext cx="33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8315" name="Line 59"/>
              <p:cNvSpPr>
                <a:spLocks noChangeShapeType="1"/>
              </p:cNvSpPr>
              <p:nvPr/>
            </p:nvSpPr>
            <p:spPr bwMode="auto">
              <a:xfrm flipV="1">
                <a:off x="1296" y="3576"/>
                <a:ext cx="33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8316" name="Line 60"/>
              <p:cNvSpPr>
                <a:spLocks noChangeShapeType="1"/>
              </p:cNvSpPr>
              <p:nvPr/>
            </p:nvSpPr>
            <p:spPr bwMode="auto">
              <a:xfrm flipV="1">
                <a:off x="2208" y="3936"/>
                <a:ext cx="33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81320" dir="2319588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8317" name="Text Box 61"/>
            <p:cNvSpPr txBox="1">
              <a:spLocks noChangeArrowheads="1"/>
            </p:cNvSpPr>
            <p:nvPr/>
          </p:nvSpPr>
          <p:spPr bwMode="auto">
            <a:xfrm>
              <a:off x="3326" y="1824"/>
              <a:ext cx="48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200" b="1">
                  <a:effectLst/>
                </a:rPr>
                <a:t>COP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608318" name="Oval 62"/>
            <p:cNvSpPr>
              <a:spLocks noChangeArrowheads="1"/>
            </p:cNvSpPr>
            <p:nvPr/>
          </p:nvSpPr>
          <p:spPr bwMode="auto">
            <a:xfrm>
              <a:off x="2488" y="2625"/>
              <a:ext cx="88" cy="90"/>
            </a:xfrm>
            <a:prstGeom prst="ellipse">
              <a:avLst/>
            </a:prstGeom>
            <a:solidFill>
              <a:srgbClr val="A4BFF4"/>
            </a:solidFill>
            <a:ln w="9525">
              <a:solidFill>
                <a:srgbClr val="66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19" name="Oval 63"/>
            <p:cNvSpPr>
              <a:spLocks noChangeArrowheads="1"/>
            </p:cNvSpPr>
            <p:nvPr/>
          </p:nvSpPr>
          <p:spPr bwMode="auto">
            <a:xfrm>
              <a:off x="3328" y="2040"/>
              <a:ext cx="88" cy="90"/>
            </a:xfrm>
            <a:prstGeom prst="ellipse">
              <a:avLst/>
            </a:prstGeom>
            <a:solidFill>
              <a:srgbClr val="A4BFF4"/>
            </a:solidFill>
            <a:ln w="9525">
              <a:solidFill>
                <a:srgbClr val="66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8320" name="Line 64"/>
          <p:cNvSpPr>
            <a:spLocks noChangeShapeType="1"/>
          </p:cNvSpPr>
          <p:nvPr/>
        </p:nvSpPr>
        <p:spPr bwMode="auto">
          <a:xfrm flipV="1">
            <a:off x="990600" y="3276600"/>
            <a:ext cx="4343400" cy="1371600"/>
          </a:xfrm>
          <a:prstGeom prst="line">
            <a:avLst/>
          </a:prstGeom>
          <a:noFill/>
          <a:ln w="9525" cap="rnd">
            <a:solidFill>
              <a:srgbClr val="FFFF99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8321" name="Line 65"/>
          <p:cNvSpPr>
            <a:spLocks noChangeShapeType="1"/>
          </p:cNvSpPr>
          <p:nvPr/>
        </p:nvSpPr>
        <p:spPr bwMode="auto">
          <a:xfrm flipV="1">
            <a:off x="838200" y="3352800"/>
            <a:ext cx="4495800" cy="2514600"/>
          </a:xfrm>
          <a:prstGeom prst="line">
            <a:avLst/>
          </a:prstGeom>
          <a:noFill/>
          <a:ln w="9525" cap="rnd">
            <a:solidFill>
              <a:srgbClr val="FFFF99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4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28" y="620688"/>
            <a:ext cx="8344036" cy="6092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7474" name="Rectangle 2"/>
          <p:cNvSpPr>
            <a:spLocks noChangeArrowheads="1"/>
          </p:cNvSpPr>
          <p:nvPr/>
        </p:nvSpPr>
        <p:spPr bwMode="auto">
          <a:xfrm>
            <a:off x="251520" y="18864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/>
            <a:r>
              <a:rPr lang="en-US" sz="2900" dirty="0" err="1" smtClean="0">
                <a:effectLst/>
              </a:rPr>
              <a:t>Projeção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 err="1">
                <a:effectLst/>
              </a:rPr>
              <a:t>em</a:t>
            </a:r>
            <a:r>
              <a:rPr lang="en-US" sz="2900" dirty="0">
                <a:effectLst/>
              </a:rPr>
              <a:t> </a:t>
            </a:r>
            <a:r>
              <a:rPr lang="en-US" sz="2900" dirty="0" err="1">
                <a:effectLst/>
              </a:rPr>
              <a:t>Perspectiva</a:t>
            </a:r>
            <a:r>
              <a:rPr lang="en-US" sz="2900" dirty="0">
                <a:effectLst/>
              </a:rPr>
              <a:t> x </a:t>
            </a:r>
            <a:r>
              <a:rPr lang="en-US" sz="2900" dirty="0" err="1">
                <a:effectLst/>
              </a:rPr>
              <a:t>Paralela</a:t>
            </a:r>
            <a:endParaRPr lang="pt-BR" sz="29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637910" cy="793750"/>
          </a:xfrm>
        </p:spPr>
        <p:txBody>
          <a:bodyPr/>
          <a:lstStyle/>
          <a:p>
            <a:r>
              <a:rPr lang="pt-BR" sz="3400" dirty="0" smtClean="0">
                <a:solidFill>
                  <a:srgbClr val="FFFF99"/>
                </a:solidFill>
              </a:rPr>
              <a:t>Clipping </a:t>
            </a:r>
            <a:r>
              <a:rPr lang="pt-BR" sz="3400" dirty="0">
                <a:solidFill>
                  <a:srgbClr val="FFFF99"/>
                </a:solidFill>
              </a:rPr>
              <a:t>em 3D: Volume Canônico</a:t>
            </a:r>
            <a:endParaRPr lang="pt-BR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idx="1"/>
          </p:nvPr>
        </p:nvSpPr>
        <p:spPr>
          <a:xfrm>
            <a:off x="218563" y="980728"/>
            <a:ext cx="8915400" cy="441960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pt-BR" sz="2800" dirty="0"/>
              <a:t>Até agora vimos como fazer para calcular a projeção de todo um mundo</a:t>
            </a:r>
          </a:p>
          <a:p>
            <a:pPr lvl="1">
              <a:spcBef>
                <a:spcPts val="1800"/>
              </a:spcBef>
            </a:pPr>
            <a:r>
              <a:rPr lang="pt-BR" sz="2400" dirty="0"/>
              <a:t>Clipping tinha de ser feito em 2d: </a:t>
            </a:r>
            <a:r>
              <a:rPr lang="pt-BR" b="1" dirty="0"/>
              <a:t>+</a:t>
            </a:r>
            <a:r>
              <a:rPr lang="pt-BR" sz="2400" dirty="0"/>
              <a:t>Processamento</a:t>
            </a:r>
          </a:p>
          <a:p>
            <a:pPr>
              <a:spcBef>
                <a:spcPts val="1800"/>
              </a:spcBef>
            </a:pPr>
            <a:r>
              <a:rPr lang="pt-BR" sz="2800" dirty="0"/>
              <a:t>Para Clipping em 3D temos de definir um Volume do Mundo que deverá ser representado</a:t>
            </a:r>
          </a:p>
          <a:p>
            <a:pPr lvl="1">
              <a:spcBef>
                <a:spcPts val="1800"/>
              </a:spcBef>
            </a:pPr>
            <a:r>
              <a:rPr lang="pt-BR" sz="2400" dirty="0"/>
              <a:t>Denominado de Volume Canônico</a:t>
            </a:r>
          </a:p>
          <a:p>
            <a:pPr lvl="1">
              <a:spcBef>
                <a:spcPts val="1800"/>
              </a:spcBef>
            </a:pPr>
            <a:r>
              <a:rPr lang="pt-BR" sz="2400" dirty="0"/>
              <a:t>É um cubo para Projeções Paralelas </a:t>
            </a:r>
          </a:p>
          <a:p>
            <a:pPr lvl="1">
              <a:spcBef>
                <a:spcPts val="1800"/>
              </a:spcBef>
            </a:pPr>
            <a:r>
              <a:rPr lang="pt-BR" sz="2400" dirty="0"/>
              <a:t>É uma Pirâmide Truncada para Proj. em Perspectiva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9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9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9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9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59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5" grpId="0" build="p" bldLvl="2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400">
                <a:solidFill>
                  <a:srgbClr val="FFFF99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6.9.1. Clipping em Projeções Paralelas</a:t>
            </a:r>
            <a:endParaRPr lang="pt-BR"/>
          </a:p>
        </p:txBody>
      </p:sp>
      <p:sp>
        <p:nvSpPr>
          <p:cNvPr id="592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Em projeções paralelas podemos utilizar um paralelepípedo como volume canônico.</a:t>
            </a:r>
          </a:p>
          <a:p>
            <a:pPr lvl="1"/>
            <a:r>
              <a:rPr lang="pt-BR"/>
              <a:t>Definimos um subvolume antes do plano de projeção e outro depois</a:t>
            </a:r>
          </a:p>
          <a:p>
            <a:r>
              <a:rPr lang="pt-BR"/>
              <a:t>Neste caso podemos normalizar o volume antes de realizar a projeção, ao invés de normalizar no window.</a:t>
            </a:r>
          </a:p>
          <a:p>
            <a:r>
              <a:rPr lang="pt-BR"/>
              <a:t>Fácil de fazer clipping.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92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592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592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592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899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803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540552" cy="990600"/>
          </a:xfrm>
        </p:spPr>
        <p:txBody>
          <a:bodyPr/>
          <a:lstStyle/>
          <a:p>
            <a:r>
              <a:rPr lang="pt-BR" sz="2400" dirty="0" smtClean="0">
                <a:solidFill>
                  <a:srgbClr val="FFFF99"/>
                </a:solidFill>
              </a:rPr>
              <a:t>Clipping </a:t>
            </a:r>
            <a:r>
              <a:rPr lang="pt-BR" sz="2400" dirty="0">
                <a:solidFill>
                  <a:srgbClr val="FFFF99"/>
                </a:solidFill>
              </a:rPr>
              <a:t>em Projeções Paralelas: Cohen-Stherland</a:t>
            </a:r>
            <a:endParaRPr lang="pt-BR" sz="3200" dirty="0"/>
          </a:p>
        </p:txBody>
      </p:sp>
      <p:sp>
        <p:nvSpPr>
          <p:cNvPr id="60928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057400"/>
            <a:ext cx="8686800" cy="4191000"/>
          </a:xfrm>
        </p:spPr>
        <p:txBody>
          <a:bodyPr/>
          <a:lstStyle/>
          <a:p>
            <a:r>
              <a:rPr lang="pt-BR"/>
              <a:t>Em projeções paralelas podemos extender o Algoritmo de Cohen-Sutherland para 6 bits englobando o volume canônico.</a:t>
            </a:r>
          </a:p>
          <a:p>
            <a:r>
              <a:rPr lang="pt-BR"/>
              <a:t>Extensão bastante simple de se fazer.</a:t>
            </a:r>
          </a:p>
          <a:p>
            <a:r>
              <a:rPr lang="pt-BR"/>
              <a:t>Computacionalmente eficiente.</a:t>
            </a:r>
          </a:p>
        </p:txBody>
      </p:sp>
      <p:grpSp>
        <p:nvGrpSpPr>
          <p:cNvPr id="609303" name="Group 23"/>
          <p:cNvGrpSpPr>
            <a:grpSpLocks/>
          </p:cNvGrpSpPr>
          <p:nvPr/>
        </p:nvGrpSpPr>
        <p:grpSpPr bwMode="auto">
          <a:xfrm>
            <a:off x="228600" y="2057400"/>
            <a:ext cx="8305800" cy="3886200"/>
            <a:chOff x="1392" y="1248"/>
            <a:chExt cx="4848" cy="2016"/>
          </a:xfrm>
        </p:grpSpPr>
        <p:sp>
          <p:nvSpPr>
            <p:cNvPr id="609301" name="Rectangle 21"/>
            <p:cNvSpPr>
              <a:spLocks noChangeArrowheads="1"/>
            </p:cNvSpPr>
            <p:nvPr/>
          </p:nvSpPr>
          <p:spPr bwMode="auto">
            <a:xfrm>
              <a:off x="1392" y="1248"/>
              <a:ext cx="4848" cy="2016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393939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grpSp>
          <p:nvGrpSpPr>
            <p:cNvPr id="609284" name="Group 4"/>
            <p:cNvGrpSpPr>
              <a:grpSpLocks/>
            </p:cNvGrpSpPr>
            <p:nvPr/>
          </p:nvGrpSpPr>
          <p:grpSpPr bwMode="auto">
            <a:xfrm>
              <a:off x="1920" y="1488"/>
              <a:ext cx="3975" cy="1632"/>
              <a:chOff x="1296" y="2544"/>
              <a:chExt cx="3975" cy="1632"/>
            </a:xfrm>
          </p:grpSpPr>
          <p:grpSp>
            <p:nvGrpSpPr>
              <p:cNvPr id="609285" name="Group 5"/>
              <p:cNvGrpSpPr>
                <a:grpSpLocks/>
              </p:cNvGrpSpPr>
              <p:nvPr/>
            </p:nvGrpSpPr>
            <p:grpSpPr bwMode="auto">
              <a:xfrm>
                <a:off x="1296" y="2544"/>
                <a:ext cx="2640" cy="1632"/>
                <a:chOff x="1296" y="2544"/>
                <a:chExt cx="2640" cy="1632"/>
              </a:xfrm>
            </p:grpSpPr>
            <p:sp>
              <p:nvSpPr>
                <p:cNvPr id="609286" name="Rectangle 6"/>
                <p:cNvSpPr>
                  <a:spLocks noChangeArrowheads="1"/>
                </p:cNvSpPr>
                <p:nvPr/>
              </p:nvSpPr>
              <p:spPr bwMode="auto">
                <a:xfrm>
                  <a:off x="2112" y="3024"/>
                  <a:ext cx="960" cy="67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9393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87" name="Line 7"/>
                <p:cNvSpPr>
                  <a:spLocks noChangeShapeType="1"/>
                </p:cNvSpPr>
                <p:nvPr/>
              </p:nvSpPr>
              <p:spPr bwMode="auto">
                <a:xfrm>
                  <a:off x="1296" y="3024"/>
                  <a:ext cx="26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88" name="Line 8"/>
                <p:cNvSpPr>
                  <a:spLocks noChangeShapeType="1"/>
                </p:cNvSpPr>
                <p:nvPr/>
              </p:nvSpPr>
              <p:spPr bwMode="auto">
                <a:xfrm>
                  <a:off x="1296" y="3696"/>
                  <a:ext cx="26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89" name="Line 9"/>
                <p:cNvSpPr>
                  <a:spLocks noChangeShapeType="1"/>
                </p:cNvSpPr>
                <p:nvPr/>
              </p:nvSpPr>
              <p:spPr bwMode="auto">
                <a:xfrm>
                  <a:off x="2112" y="2544"/>
                  <a:ext cx="0" cy="163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90" name="Line 10"/>
                <p:cNvSpPr>
                  <a:spLocks noChangeShapeType="1"/>
                </p:cNvSpPr>
                <p:nvPr/>
              </p:nvSpPr>
              <p:spPr bwMode="auto">
                <a:xfrm>
                  <a:off x="3072" y="2544"/>
                  <a:ext cx="0" cy="163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9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269" y="3144"/>
                  <a:ext cx="643" cy="3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9393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zh-TW" sz="2000" b="1"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新細明體" charset="-120"/>
                    </a:rPr>
                    <a:t>0 0 0 0</a:t>
                  </a:r>
                </a:p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zh-TW" sz="2000" b="1"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新細明體" charset="-120"/>
                    </a:rPr>
                    <a:t>Window</a:t>
                  </a:r>
                </a:p>
              </p:txBody>
            </p:sp>
            <p:sp>
              <p:nvSpPr>
                <p:cNvPr id="60929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369" y="2642"/>
                  <a:ext cx="516" cy="2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9393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zh-TW" sz="2000" b="1"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新細明體" charset="-120"/>
                    </a:rPr>
                    <a:t>1 0 0 1</a:t>
                  </a:r>
                </a:p>
              </p:txBody>
            </p:sp>
            <p:sp>
              <p:nvSpPr>
                <p:cNvPr id="60929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369" y="3239"/>
                  <a:ext cx="516" cy="2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9393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zh-TW" sz="2000" b="1"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新細明體" charset="-120"/>
                    </a:rPr>
                    <a:t>0 0 0 1</a:t>
                  </a:r>
                </a:p>
              </p:txBody>
            </p:sp>
            <p:sp>
              <p:nvSpPr>
                <p:cNvPr id="60929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69" y="3840"/>
                  <a:ext cx="516" cy="2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9393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zh-TW" sz="2000" b="1"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新細明體" charset="-120"/>
                    </a:rPr>
                    <a:t>0 1 0 1</a:t>
                  </a:r>
                </a:p>
              </p:txBody>
            </p:sp>
            <p:sp>
              <p:nvSpPr>
                <p:cNvPr id="60929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325" y="2643"/>
                  <a:ext cx="515" cy="2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9393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zh-TW" sz="2000" b="1"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新細明體" charset="-120"/>
                    </a:rPr>
                    <a:t>1 0 0 0</a:t>
                  </a:r>
                </a:p>
              </p:txBody>
            </p:sp>
            <p:sp>
              <p:nvSpPr>
                <p:cNvPr id="60929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236" y="2643"/>
                  <a:ext cx="516" cy="2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9393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zh-TW" sz="2000" b="1"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新細明體" charset="-120"/>
                    </a:rPr>
                    <a:t>1 0 1 0</a:t>
                  </a:r>
                </a:p>
              </p:txBody>
            </p:sp>
            <p:sp>
              <p:nvSpPr>
                <p:cNvPr id="60929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236" y="3239"/>
                  <a:ext cx="516" cy="2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9393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zh-TW" sz="2000" b="1"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新細明體" charset="-120"/>
                    </a:rPr>
                    <a:t>0 0 1 0</a:t>
                  </a:r>
                </a:p>
              </p:txBody>
            </p:sp>
            <p:sp>
              <p:nvSpPr>
                <p:cNvPr id="60929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236" y="3840"/>
                  <a:ext cx="516" cy="2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9393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zh-TW" sz="2000" b="1"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新細明體" charset="-120"/>
                    </a:rPr>
                    <a:t>0 1 1 0</a:t>
                  </a:r>
                </a:p>
              </p:txBody>
            </p:sp>
            <p:sp>
              <p:nvSpPr>
                <p:cNvPr id="60929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325" y="3840"/>
                  <a:ext cx="515" cy="2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9393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ClrTx/>
                  </a:pPr>
                  <a:r>
                    <a:rPr lang="en-US" altLang="zh-TW" sz="2000" b="1"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新細明體" charset="-120"/>
                    </a:rPr>
                    <a:t>0 1 0 0</a:t>
                  </a:r>
                </a:p>
              </p:txBody>
            </p:sp>
          </p:grpSp>
          <p:sp>
            <p:nvSpPr>
              <p:cNvPr id="609300" name="Text Box 20"/>
              <p:cNvSpPr txBox="1">
                <a:spLocks noChangeArrowheads="1"/>
              </p:cNvSpPr>
              <p:nvPr/>
            </p:nvSpPr>
            <p:spPr bwMode="auto">
              <a:xfrm>
                <a:off x="4407" y="2838"/>
                <a:ext cx="864" cy="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9393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:r>
                  <a:rPr lang="en-US" altLang="zh-TW" sz="20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969696"/>
                      </a:outerShdw>
                    </a:effectLst>
                    <a:latin typeface="Times New Roman" pitchFamily="18" charset="0"/>
                    <a:ea typeface="新細明體" charset="-120"/>
                  </a:rPr>
                  <a:t>Bit 1: left</a:t>
                </a:r>
              </a:p>
              <a:p>
                <a:pPr>
                  <a:spcBef>
                    <a:spcPct val="20000"/>
                  </a:spcBef>
                  <a:buClrTx/>
                </a:pPr>
                <a:r>
                  <a:rPr lang="en-US" altLang="zh-TW" sz="20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969696"/>
                      </a:outerShdw>
                    </a:effectLst>
                    <a:latin typeface="Times New Roman" pitchFamily="18" charset="0"/>
                    <a:ea typeface="新細明體" charset="-120"/>
                  </a:rPr>
                  <a:t>Bit 2: right</a:t>
                </a:r>
              </a:p>
              <a:p>
                <a:pPr>
                  <a:spcBef>
                    <a:spcPct val="20000"/>
                  </a:spcBef>
                  <a:buClrTx/>
                </a:pPr>
                <a:r>
                  <a:rPr lang="en-US" altLang="zh-TW" sz="20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969696"/>
                      </a:outerShdw>
                    </a:effectLst>
                    <a:latin typeface="Times New Roman" pitchFamily="18" charset="0"/>
                    <a:ea typeface="新細明體" charset="-120"/>
                  </a:rPr>
                  <a:t>Bit 3: below</a:t>
                </a:r>
              </a:p>
              <a:p>
                <a:pPr>
                  <a:spcBef>
                    <a:spcPct val="20000"/>
                  </a:spcBef>
                  <a:buClrTx/>
                </a:pPr>
                <a:r>
                  <a:rPr lang="en-US" altLang="zh-TW" sz="20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969696"/>
                      </a:outerShdw>
                    </a:effectLst>
                    <a:latin typeface="Times New Roman" pitchFamily="18" charset="0"/>
                    <a:ea typeface="新細明體" charset="-120"/>
                  </a:rPr>
                  <a:t>Bit 4: above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0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09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09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9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9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CO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283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686800" cy="990600"/>
          </a:xfrm>
        </p:spPr>
        <p:txBody>
          <a:bodyPr/>
          <a:lstStyle/>
          <a:p>
            <a:r>
              <a:rPr lang="pt-BR" sz="2600">
                <a:solidFill>
                  <a:srgbClr val="FFFF99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6.9.1. Clipping em Projeções Paralelas: Cohen-Stherland</a:t>
            </a:r>
            <a:endParaRPr lang="pt-BR"/>
          </a:p>
        </p:txBody>
      </p:sp>
      <p:sp>
        <p:nvSpPr>
          <p:cNvPr id="61030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057400"/>
            <a:ext cx="8991600" cy="4191000"/>
          </a:xfrm>
        </p:spPr>
        <p:txBody>
          <a:bodyPr/>
          <a:lstStyle/>
          <a:p>
            <a:pPr>
              <a:buFontTx/>
              <a:buNone/>
            </a:pPr>
            <a:r>
              <a:rPr lang="pt-BR" sz="2600"/>
              <a:t>Bit 1 - Ponto está acima do volume canônico	  </a:t>
            </a:r>
            <a:r>
              <a:rPr lang="pt-BR" sz="2600" b="1">
                <a:solidFill>
                  <a:srgbClr val="FFFF99"/>
                </a:solidFill>
                <a:effectLst/>
              </a:rPr>
              <a:t>y &gt; 1</a:t>
            </a:r>
            <a:endParaRPr lang="pt-BR" sz="2600"/>
          </a:p>
          <a:p>
            <a:pPr>
              <a:buFontTx/>
              <a:buNone/>
            </a:pPr>
            <a:r>
              <a:rPr lang="pt-BR" sz="2600"/>
              <a:t>Bit 2 - Ponto está abaixo do volume canônico	  </a:t>
            </a:r>
            <a:r>
              <a:rPr lang="pt-BR" sz="2600" b="1">
                <a:solidFill>
                  <a:srgbClr val="FFFF99"/>
                </a:solidFill>
                <a:effectLst/>
              </a:rPr>
              <a:t>y &lt; -1</a:t>
            </a:r>
            <a:endParaRPr lang="pt-BR" sz="2600"/>
          </a:p>
          <a:p>
            <a:pPr>
              <a:buFontTx/>
              <a:buNone/>
            </a:pPr>
            <a:r>
              <a:rPr lang="pt-BR" sz="2600"/>
              <a:t>Bit 3 - Ponto está à direita do volume canônico	  </a:t>
            </a:r>
            <a:r>
              <a:rPr lang="pt-BR" sz="2600" b="1">
                <a:solidFill>
                  <a:srgbClr val="FFFF99"/>
                </a:solidFill>
                <a:effectLst/>
              </a:rPr>
              <a:t>x &gt; 1</a:t>
            </a:r>
            <a:endParaRPr lang="pt-BR" sz="2600"/>
          </a:p>
          <a:p>
            <a:pPr>
              <a:buFontTx/>
              <a:buNone/>
            </a:pPr>
            <a:r>
              <a:rPr lang="pt-BR" sz="2600"/>
              <a:t>Bit 4 - Ponto está à esquerda do volume canônico	  </a:t>
            </a:r>
            <a:r>
              <a:rPr lang="pt-BR" sz="2600" b="1">
                <a:solidFill>
                  <a:srgbClr val="FFFF99"/>
                </a:solidFill>
                <a:effectLst/>
              </a:rPr>
              <a:t>x &lt; -1</a:t>
            </a:r>
            <a:endParaRPr lang="pt-BR" sz="2600"/>
          </a:p>
          <a:p>
            <a:pPr>
              <a:buFontTx/>
              <a:buNone/>
            </a:pPr>
            <a:r>
              <a:rPr lang="pt-BR" sz="2600"/>
              <a:t>Bit 5 - Ponto está à frente do volume canônico	  </a:t>
            </a:r>
            <a:r>
              <a:rPr lang="pt-BR" sz="2600" b="1">
                <a:solidFill>
                  <a:srgbClr val="FFFF99"/>
                </a:solidFill>
                <a:effectLst/>
              </a:rPr>
              <a:t>z &gt; 1</a:t>
            </a:r>
            <a:endParaRPr lang="pt-BR" sz="2600"/>
          </a:p>
          <a:p>
            <a:pPr>
              <a:buFontTx/>
              <a:buNone/>
            </a:pPr>
            <a:r>
              <a:rPr lang="pt-BR" sz="2600"/>
              <a:t>Bit 6 - Ponto está atrás do volume canônico		  </a:t>
            </a:r>
            <a:r>
              <a:rPr lang="pt-BR" sz="2600" b="1">
                <a:solidFill>
                  <a:srgbClr val="FFFF99"/>
                </a:solidFill>
                <a:effectLst/>
              </a:rPr>
              <a:t>z &lt; -1</a:t>
            </a:r>
            <a:endParaRPr lang="pt-BR" sz="2600"/>
          </a:p>
          <a:p>
            <a:pPr>
              <a:buFontTx/>
              <a:buNone/>
            </a:pPr>
            <a:endParaRPr lang="pt-BR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10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10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10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610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610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610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7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2600">
                <a:solidFill>
                  <a:srgbClr val="FFFF99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6.9.2. Clipping em Projeções em Perspectiva</a:t>
            </a:r>
            <a:endParaRPr lang="pt-BR" sz="3000">
              <a:solidFill>
                <a:srgbClr val="FFFF99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93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Para realizar o clipping em perspectiva temos de definir uma pirâmide truncada como volume canônico.</a:t>
            </a:r>
          </a:p>
          <a:p>
            <a:pPr lvl="1"/>
            <a:r>
              <a:rPr lang="pt-BR"/>
              <a:t>Cálculo menos trivial</a:t>
            </a:r>
          </a:p>
          <a:p>
            <a:r>
              <a:rPr lang="pt-BR"/>
              <a:t>2 Enfoques:</a:t>
            </a:r>
          </a:p>
          <a:p>
            <a:pPr lvl="1"/>
            <a:r>
              <a:rPr lang="pt-BR"/>
              <a:t>Métodos genéricos utilizando a pirâmide diretamente</a:t>
            </a:r>
          </a:p>
          <a:p>
            <a:pPr lvl="1"/>
            <a:r>
              <a:rPr lang="pt-BR"/>
              <a:t>Métodos que transformam a pirâmide em um cubo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93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593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593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593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593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23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826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2" name="Rectangle 4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8637910" cy="793750"/>
          </a:xfrm>
          <a:noFill/>
          <a:ln/>
        </p:spPr>
        <p:txBody>
          <a:bodyPr/>
          <a:lstStyle/>
          <a:p>
            <a:r>
              <a:rPr lang="pt-BR" sz="2600" dirty="0" smtClean="0">
                <a:solidFill>
                  <a:srgbClr val="FFFF99"/>
                </a:solidFill>
              </a:rPr>
              <a:t>Clipping </a:t>
            </a:r>
            <a:r>
              <a:rPr lang="pt-BR" sz="2600" dirty="0">
                <a:solidFill>
                  <a:srgbClr val="FFFF99"/>
                </a:solidFill>
              </a:rPr>
              <a:t>em Projeções em Perspectiva</a:t>
            </a:r>
            <a:endParaRPr lang="pt-BR" sz="3000" dirty="0">
              <a:solidFill>
                <a:srgbClr val="FFFF99"/>
              </a:solidFill>
            </a:endParaRPr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908720"/>
            <a:ext cx="8637911" cy="470535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pt-BR" dirty="0"/>
              <a:t>Para clipar </a:t>
            </a:r>
            <a:r>
              <a:rPr lang="pt-BR" b="1" dirty="0">
                <a:solidFill>
                  <a:srgbClr val="FFFF99"/>
                </a:solidFill>
                <a:effectLst/>
              </a:rPr>
              <a:t>sem modificar</a:t>
            </a:r>
            <a:r>
              <a:rPr lang="pt-BR" dirty="0"/>
              <a:t> os dados no volume canônico utilizamos o algoritmo de Cyrus-Beck ou Liang-Barsky.</a:t>
            </a:r>
          </a:p>
          <a:p>
            <a:pPr>
              <a:spcBef>
                <a:spcPts val="1800"/>
              </a:spcBef>
            </a:pPr>
            <a:r>
              <a:rPr lang="pt-BR" dirty="0"/>
              <a:t>Ao invés de calcularmos intersecção com as linhas que definem o Window (em forma paramétrica), calculamos interseção com os planos que definem o volume canônico (também em forma paramétrica)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5" name="Rectangle 3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637910" cy="793750"/>
          </a:xfrm>
          <a:noFill/>
          <a:ln/>
        </p:spPr>
        <p:txBody>
          <a:bodyPr/>
          <a:lstStyle/>
          <a:p>
            <a:r>
              <a:rPr lang="pt-BR" sz="2600" dirty="0" smtClean="0">
                <a:solidFill>
                  <a:srgbClr val="FFFF99"/>
                </a:solidFill>
              </a:rPr>
              <a:t>Clipping </a:t>
            </a:r>
            <a:r>
              <a:rPr lang="pt-BR" sz="2600" dirty="0">
                <a:solidFill>
                  <a:srgbClr val="FFFF99"/>
                </a:solidFill>
              </a:rPr>
              <a:t>em Projeções em Perspectiva</a:t>
            </a:r>
            <a:endParaRPr lang="pt-BR" sz="3000" dirty="0">
              <a:solidFill>
                <a:srgbClr val="FFFF99"/>
              </a:solidFill>
            </a:endParaRPr>
          </a:p>
        </p:txBody>
      </p:sp>
      <p:sp>
        <p:nvSpPr>
          <p:cNvPr id="612354" name="Rectangle 2"/>
          <p:cNvSpPr>
            <a:spLocks noGrp="1" noChangeArrowheads="1"/>
          </p:cNvSpPr>
          <p:nvPr>
            <p:ph idx="1"/>
          </p:nvPr>
        </p:nvSpPr>
        <p:spPr>
          <a:xfrm>
            <a:off x="323528" y="1124744"/>
            <a:ext cx="8637911" cy="470535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pt-BR" dirty="0"/>
              <a:t>Para clipar </a:t>
            </a:r>
            <a:r>
              <a:rPr lang="pt-BR" b="1" dirty="0">
                <a:solidFill>
                  <a:srgbClr val="FFFF99"/>
                </a:solidFill>
                <a:effectLst/>
              </a:rPr>
              <a:t>em coordenadas homogêneas</a:t>
            </a:r>
            <a:r>
              <a:rPr lang="pt-BR" dirty="0"/>
              <a:t> podemos normalizar os dados do volume canônico para transformá-lo em um paralelepípedo.</a:t>
            </a:r>
          </a:p>
          <a:p>
            <a:pPr>
              <a:spcBef>
                <a:spcPts val="1800"/>
              </a:spcBef>
            </a:pPr>
            <a:r>
              <a:rPr lang="pt-BR" dirty="0"/>
              <a:t>Feito isto podemos utilizar uma clipagem simples e eficiente como Cohen-Sutherland ou mesmo versões mais eficientes de Liang ou Cyrus.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849" name="Group 25"/>
          <p:cNvGrpSpPr>
            <a:grpSpLocks/>
          </p:cNvGrpSpPr>
          <p:nvPr/>
        </p:nvGrpSpPr>
        <p:grpSpPr bwMode="auto">
          <a:xfrm>
            <a:off x="457200" y="1981200"/>
            <a:ext cx="7513638" cy="4397375"/>
            <a:chOff x="144" y="528"/>
            <a:chExt cx="4733" cy="3060"/>
          </a:xfrm>
        </p:grpSpPr>
        <p:sp>
          <p:nvSpPr>
            <p:cNvPr id="589826" name="Line 2"/>
            <p:cNvSpPr>
              <a:spLocks noChangeShapeType="1"/>
            </p:cNvSpPr>
            <p:nvPr/>
          </p:nvSpPr>
          <p:spPr bwMode="auto">
            <a:xfrm flipV="1">
              <a:off x="624" y="720"/>
              <a:ext cx="0" cy="26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827" name="Line 3"/>
            <p:cNvSpPr>
              <a:spLocks noChangeShapeType="1"/>
            </p:cNvSpPr>
            <p:nvPr/>
          </p:nvSpPr>
          <p:spPr bwMode="auto">
            <a:xfrm flipV="1">
              <a:off x="288" y="1968"/>
              <a:ext cx="456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829" name="Text Box 5"/>
            <p:cNvSpPr txBox="1">
              <a:spLocks noChangeArrowheads="1"/>
            </p:cNvSpPr>
            <p:nvPr/>
          </p:nvSpPr>
          <p:spPr bwMode="auto">
            <a:xfrm>
              <a:off x="144" y="1633"/>
              <a:ext cx="391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>
                  <a:effectLst/>
                </a:rPr>
                <a:t>PRP</a:t>
              </a:r>
            </a:p>
          </p:txBody>
        </p:sp>
        <p:sp>
          <p:nvSpPr>
            <p:cNvPr id="589830" name="Line 6"/>
            <p:cNvSpPr>
              <a:spLocks noChangeShapeType="1"/>
            </p:cNvSpPr>
            <p:nvPr/>
          </p:nvSpPr>
          <p:spPr bwMode="auto">
            <a:xfrm flipV="1">
              <a:off x="1488" y="720"/>
              <a:ext cx="2112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832" name="Oval 8"/>
            <p:cNvSpPr>
              <a:spLocks noChangeArrowheads="1"/>
            </p:cNvSpPr>
            <p:nvPr/>
          </p:nvSpPr>
          <p:spPr bwMode="auto">
            <a:xfrm>
              <a:off x="576" y="192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835" name="Line 11"/>
            <p:cNvSpPr>
              <a:spLocks noChangeShapeType="1"/>
            </p:cNvSpPr>
            <p:nvPr/>
          </p:nvSpPr>
          <p:spPr bwMode="auto">
            <a:xfrm>
              <a:off x="624" y="2112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836" name="Text Box 12"/>
            <p:cNvSpPr txBox="1">
              <a:spLocks noChangeArrowheads="1"/>
            </p:cNvSpPr>
            <p:nvPr/>
          </p:nvSpPr>
          <p:spPr bwMode="auto">
            <a:xfrm>
              <a:off x="1824" y="528"/>
              <a:ext cx="1380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>
                  <a:effectLst/>
                </a:rPr>
                <a:t>Plano de Projeção</a:t>
              </a:r>
            </a:p>
          </p:txBody>
        </p:sp>
        <p:sp>
          <p:nvSpPr>
            <p:cNvPr id="589837" name="Text Box 13"/>
            <p:cNvSpPr txBox="1">
              <a:spLocks noChangeArrowheads="1"/>
            </p:cNvSpPr>
            <p:nvPr/>
          </p:nvSpPr>
          <p:spPr bwMode="auto">
            <a:xfrm>
              <a:off x="672" y="816"/>
              <a:ext cx="208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y</a:t>
              </a:r>
              <a:endParaRPr lang="pt-BR" sz="2000">
                <a:effectLst/>
              </a:endParaRPr>
            </a:p>
          </p:txBody>
        </p:sp>
        <p:sp>
          <p:nvSpPr>
            <p:cNvPr id="589838" name="Text Box 14"/>
            <p:cNvSpPr txBox="1">
              <a:spLocks noChangeArrowheads="1"/>
            </p:cNvSpPr>
            <p:nvPr/>
          </p:nvSpPr>
          <p:spPr bwMode="auto">
            <a:xfrm>
              <a:off x="4608" y="1680"/>
              <a:ext cx="269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-z</a:t>
              </a:r>
              <a:endParaRPr lang="pt-BR" sz="2000">
                <a:effectLst/>
              </a:endParaRPr>
            </a:p>
          </p:txBody>
        </p:sp>
        <p:sp>
          <p:nvSpPr>
            <p:cNvPr id="589839" name="Line 15"/>
            <p:cNvSpPr>
              <a:spLocks noChangeShapeType="1"/>
            </p:cNvSpPr>
            <p:nvPr/>
          </p:nvSpPr>
          <p:spPr bwMode="auto">
            <a:xfrm>
              <a:off x="1488" y="1488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840" name="Line 16"/>
            <p:cNvSpPr>
              <a:spLocks noChangeShapeType="1"/>
            </p:cNvSpPr>
            <p:nvPr/>
          </p:nvSpPr>
          <p:spPr bwMode="auto">
            <a:xfrm>
              <a:off x="1488" y="2496"/>
              <a:ext cx="2112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841" name="Line 17"/>
            <p:cNvSpPr>
              <a:spLocks noChangeShapeType="1"/>
            </p:cNvSpPr>
            <p:nvPr/>
          </p:nvSpPr>
          <p:spPr bwMode="auto">
            <a:xfrm flipV="1">
              <a:off x="3600" y="7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842" name="Line 18"/>
            <p:cNvSpPr>
              <a:spLocks noChangeShapeType="1"/>
            </p:cNvSpPr>
            <p:nvPr/>
          </p:nvSpPr>
          <p:spPr bwMode="auto">
            <a:xfrm flipV="1">
              <a:off x="2640" y="816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843" name="Text Box 19"/>
            <p:cNvSpPr txBox="1">
              <a:spLocks noChangeArrowheads="1"/>
            </p:cNvSpPr>
            <p:nvPr/>
          </p:nvSpPr>
          <p:spPr bwMode="auto">
            <a:xfrm>
              <a:off x="1344" y="1152"/>
              <a:ext cx="226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A</a:t>
              </a:r>
              <a:endParaRPr lang="pt-BR" sz="2000">
                <a:effectLst/>
              </a:endParaRPr>
            </a:p>
          </p:txBody>
        </p:sp>
        <p:sp>
          <p:nvSpPr>
            <p:cNvPr id="589844" name="Text Box 20"/>
            <p:cNvSpPr txBox="1">
              <a:spLocks noChangeArrowheads="1"/>
            </p:cNvSpPr>
            <p:nvPr/>
          </p:nvSpPr>
          <p:spPr bwMode="auto">
            <a:xfrm>
              <a:off x="1344" y="2592"/>
              <a:ext cx="226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B</a:t>
              </a:r>
              <a:endParaRPr lang="pt-BR" sz="2000">
                <a:effectLst/>
              </a:endParaRPr>
            </a:p>
          </p:txBody>
        </p:sp>
        <p:sp>
          <p:nvSpPr>
            <p:cNvPr id="589845" name="Text Box 21"/>
            <p:cNvSpPr txBox="1">
              <a:spLocks noChangeArrowheads="1"/>
            </p:cNvSpPr>
            <p:nvPr/>
          </p:nvSpPr>
          <p:spPr bwMode="auto">
            <a:xfrm>
              <a:off x="3696" y="528"/>
              <a:ext cx="736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D </a:t>
              </a:r>
              <a:r>
                <a:rPr lang="pt-BR" sz="2000">
                  <a:effectLst/>
                </a:rPr>
                <a:t>(1, -1)</a:t>
              </a:r>
            </a:p>
          </p:txBody>
        </p:sp>
        <p:sp>
          <p:nvSpPr>
            <p:cNvPr id="589846" name="Text Box 22"/>
            <p:cNvSpPr txBox="1">
              <a:spLocks noChangeArrowheads="1"/>
            </p:cNvSpPr>
            <p:nvPr/>
          </p:nvSpPr>
          <p:spPr bwMode="auto">
            <a:xfrm>
              <a:off x="3696" y="3312"/>
              <a:ext cx="780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C </a:t>
              </a:r>
              <a:r>
                <a:rPr lang="pt-BR" sz="2000">
                  <a:effectLst/>
                </a:rPr>
                <a:t>(-1, -1)</a:t>
              </a:r>
            </a:p>
          </p:txBody>
        </p:sp>
        <p:sp>
          <p:nvSpPr>
            <p:cNvPr id="589847" name="Text Box 23"/>
            <p:cNvSpPr txBox="1">
              <a:spLocks noChangeArrowheads="1"/>
            </p:cNvSpPr>
            <p:nvPr/>
          </p:nvSpPr>
          <p:spPr bwMode="auto">
            <a:xfrm>
              <a:off x="2160" y="2144"/>
              <a:ext cx="217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d</a:t>
              </a:r>
              <a:endParaRPr lang="pt-BR" sz="2000">
                <a:effectLst/>
              </a:endParaRPr>
            </a:p>
          </p:txBody>
        </p:sp>
        <p:sp>
          <p:nvSpPr>
            <p:cNvPr id="589848" name="Text Box 24"/>
            <p:cNvSpPr txBox="1">
              <a:spLocks noChangeArrowheads="1"/>
            </p:cNvSpPr>
            <p:nvPr/>
          </p:nvSpPr>
          <p:spPr bwMode="auto">
            <a:xfrm>
              <a:off x="1480" y="1680"/>
              <a:ext cx="397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z</a:t>
              </a:r>
              <a:r>
                <a:rPr lang="pt-BR" sz="2000" b="1" baseline="-25000">
                  <a:effectLst/>
                </a:rPr>
                <a:t>min</a:t>
              </a:r>
              <a:endParaRPr lang="pt-BR" sz="2000">
                <a:effectLst/>
              </a:endParaRPr>
            </a:p>
          </p:txBody>
        </p:sp>
      </p:grpSp>
      <p:sp>
        <p:nvSpPr>
          <p:cNvPr id="589850" name="Rectangle 26"/>
          <p:cNvSpPr>
            <a:spLocks noChangeArrowheads="1"/>
          </p:cNvSpPr>
          <p:nvPr/>
        </p:nvSpPr>
        <p:spPr bwMode="auto">
          <a:xfrm>
            <a:off x="228600" y="1066800"/>
            <a:ext cx="8382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52500" indent="-952500">
              <a:lnSpc>
                <a:spcPct val="95000"/>
              </a:lnSpc>
              <a:spcBef>
                <a:spcPct val="0"/>
              </a:spcBef>
              <a:buClrTx/>
            </a:pPr>
            <a:r>
              <a:rPr lang="pt-BR" sz="2600">
                <a:effectLst>
                  <a:outerShdw blurRad="38100" dist="38100" dir="2700000" algn="tl">
                    <a:srgbClr val="FFFFFF"/>
                  </a:outerShdw>
                </a:effectLst>
              </a:rPr>
              <a:t>6.9.2. Clipping em Projeções em Perspectiva: Normalizando a pirâmide canônica</a:t>
            </a:r>
            <a:endParaRPr lang="pt-BR" sz="30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5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64"/>
            <a:ext cx="9217024" cy="7180347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869" name="Group 21"/>
          <p:cNvGrpSpPr>
            <a:grpSpLocks/>
          </p:cNvGrpSpPr>
          <p:nvPr/>
        </p:nvGrpSpPr>
        <p:grpSpPr bwMode="auto">
          <a:xfrm>
            <a:off x="685800" y="2057400"/>
            <a:ext cx="7285038" cy="4191000"/>
            <a:chOff x="288" y="432"/>
            <a:chExt cx="4589" cy="2928"/>
          </a:xfrm>
        </p:grpSpPr>
        <p:sp>
          <p:nvSpPr>
            <p:cNvPr id="590850" name="Line 2"/>
            <p:cNvSpPr>
              <a:spLocks noChangeShapeType="1"/>
            </p:cNvSpPr>
            <p:nvPr/>
          </p:nvSpPr>
          <p:spPr bwMode="auto">
            <a:xfrm flipV="1">
              <a:off x="624" y="720"/>
              <a:ext cx="0" cy="26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851" name="Line 3"/>
            <p:cNvSpPr>
              <a:spLocks noChangeShapeType="1"/>
            </p:cNvSpPr>
            <p:nvPr/>
          </p:nvSpPr>
          <p:spPr bwMode="auto">
            <a:xfrm flipV="1">
              <a:off x="288" y="1968"/>
              <a:ext cx="456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853" name="Line 5"/>
            <p:cNvSpPr>
              <a:spLocks noChangeShapeType="1"/>
            </p:cNvSpPr>
            <p:nvPr/>
          </p:nvSpPr>
          <p:spPr bwMode="auto">
            <a:xfrm flipV="1">
              <a:off x="1488" y="72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856" name="Text Box 8"/>
            <p:cNvSpPr txBox="1">
              <a:spLocks noChangeArrowheads="1"/>
            </p:cNvSpPr>
            <p:nvPr/>
          </p:nvSpPr>
          <p:spPr bwMode="auto">
            <a:xfrm>
              <a:off x="1920" y="432"/>
              <a:ext cx="1380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>
                  <a:effectLst/>
                </a:rPr>
                <a:t>Plano de Projeção</a:t>
              </a:r>
            </a:p>
          </p:txBody>
        </p:sp>
        <p:sp>
          <p:nvSpPr>
            <p:cNvPr id="590857" name="Text Box 9"/>
            <p:cNvSpPr txBox="1">
              <a:spLocks noChangeArrowheads="1"/>
            </p:cNvSpPr>
            <p:nvPr/>
          </p:nvSpPr>
          <p:spPr bwMode="auto">
            <a:xfrm>
              <a:off x="672" y="816"/>
              <a:ext cx="208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y</a:t>
              </a:r>
              <a:endParaRPr lang="pt-BR" sz="2000">
                <a:effectLst/>
              </a:endParaRPr>
            </a:p>
          </p:txBody>
        </p:sp>
        <p:sp>
          <p:nvSpPr>
            <p:cNvPr id="590858" name="Text Box 10"/>
            <p:cNvSpPr txBox="1">
              <a:spLocks noChangeArrowheads="1"/>
            </p:cNvSpPr>
            <p:nvPr/>
          </p:nvSpPr>
          <p:spPr bwMode="auto">
            <a:xfrm>
              <a:off x="4608" y="1680"/>
              <a:ext cx="269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-z</a:t>
              </a:r>
              <a:endParaRPr lang="pt-BR" sz="2000">
                <a:effectLst/>
              </a:endParaRPr>
            </a:p>
          </p:txBody>
        </p:sp>
        <p:sp>
          <p:nvSpPr>
            <p:cNvPr id="590859" name="Line 11"/>
            <p:cNvSpPr>
              <a:spLocks noChangeShapeType="1"/>
            </p:cNvSpPr>
            <p:nvPr/>
          </p:nvSpPr>
          <p:spPr bwMode="auto">
            <a:xfrm>
              <a:off x="1488" y="7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860" name="Line 12"/>
            <p:cNvSpPr>
              <a:spLocks noChangeShapeType="1"/>
            </p:cNvSpPr>
            <p:nvPr/>
          </p:nvSpPr>
          <p:spPr bwMode="auto">
            <a:xfrm>
              <a:off x="1488" y="3312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861" name="Line 13"/>
            <p:cNvSpPr>
              <a:spLocks noChangeShapeType="1"/>
            </p:cNvSpPr>
            <p:nvPr/>
          </p:nvSpPr>
          <p:spPr bwMode="auto">
            <a:xfrm flipV="1">
              <a:off x="3600" y="7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862" name="Line 14"/>
            <p:cNvSpPr>
              <a:spLocks noChangeShapeType="1"/>
            </p:cNvSpPr>
            <p:nvPr/>
          </p:nvSpPr>
          <p:spPr bwMode="auto">
            <a:xfrm flipV="1">
              <a:off x="2544" y="720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863" name="Text Box 15"/>
            <p:cNvSpPr txBox="1">
              <a:spLocks noChangeArrowheads="1"/>
            </p:cNvSpPr>
            <p:nvPr/>
          </p:nvSpPr>
          <p:spPr bwMode="auto">
            <a:xfrm>
              <a:off x="1200" y="768"/>
              <a:ext cx="270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A’</a:t>
              </a:r>
              <a:endParaRPr lang="pt-BR" sz="2000">
                <a:effectLst/>
              </a:endParaRPr>
            </a:p>
          </p:txBody>
        </p:sp>
        <p:sp>
          <p:nvSpPr>
            <p:cNvPr id="590864" name="Text Box 16"/>
            <p:cNvSpPr txBox="1">
              <a:spLocks noChangeArrowheads="1"/>
            </p:cNvSpPr>
            <p:nvPr/>
          </p:nvSpPr>
          <p:spPr bwMode="auto">
            <a:xfrm>
              <a:off x="1200" y="3072"/>
              <a:ext cx="270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B’</a:t>
              </a:r>
              <a:endParaRPr lang="pt-BR" sz="2000">
                <a:effectLst/>
              </a:endParaRPr>
            </a:p>
          </p:txBody>
        </p:sp>
        <p:sp>
          <p:nvSpPr>
            <p:cNvPr id="590865" name="Text Box 17"/>
            <p:cNvSpPr txBox="1">
              <a:spLocks noChangeArrowheads="1"/>
            </p:cNvSpPr>
            <p:nvPr/>
          </p:nvSpPr>
          <p:spPr bwMode="auto">
            <a:xfrm>
              <a:off x="3696" y="720"/>
              <a:ext cx="73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D </a:t>
              </a:r>
              <a:r>
                <a:rPr lang="pt-BR" sz="2000">
                  <a:effectLst/>
                </a:rPr>
                <a:t>(1, -1)</a:t>
              </a:r>
            </a:p>
          </p:txBody>
        </p:sp>
        <p:sp>
          <p:nvSpPr>
            <p:cNvPr id="590866" name="Text Box 18"/>
            <p:cNvSpPr txBox="1">
              <a:spLocks noChangeArrowheads="1"/>
            </p:cNvSpPr>
            <p:nvPr/>
          </p:nvSpPr>
          <p:spPr bwMode="auto">
            <a:xfrm>
              <a:off x="3696" y="3024"/>
              <a:ext cx="780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C </a:t>
              </a:r>
              <a:r>
                <a:rPr lang="pt-BR" sz="2000">
                  <a:effectLst/>
                </a:rPr>
                <a:t>(-1, -1)</a:t>
              </a:r>
            </a:p>
          </p:txBody>
        </p:sp>
        <p:sp>
          <p:nvSpPr>
            <p:cNvPr id="590868" name="Text Box 20"/>
            <p:cNvSpPr txBox="1">
              <a:spLocks noChangeArrowheads="1"/>
            </p:cNvSpPr>
            <p:nvPr/>
          </p:nvSpPr>
          <p:spPr bwMode="auto">
            <a:xfrm>
              <a:off x="1480" y="1680"/>
              <a:ext cx="397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2000" b="1">
                  <a:effectLst/>
                </a:rPr>
                <a:t>z</a:t>
              </a:r>
              <a:r>
                <a:rPr lang="pt-BR" sz="2000" b="1" baseline="-25000">
                  <a:effectLst/>
                </a:rPr>
                <a:t>min</a:t>
              </a:r>
              <a:endParaRPr lang="pt-BR" sz="2000">
                <a:effectLst/>
              </a:endParaRPr>
            </a:p>
          </p:txBody>
        </p:sp>
      </p:grpSp>
      <p:sp>
        <p:nvSpPr>
          <p:cNvPr id="590870" name="Rectangle 22"/>
          <p:cNvSpPr>
            <a:spLocks noChangeArrowheads="1"/>
          </p:cNvSpPr>
          <p:nvPr/>
        </p:nvSpPr>
        <p:spPr bwMode="auto">
          <a:xfrm>
            <a:off x="228600" y="1066800"/>
            <a:ext cx="8382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52500" indent="-952500">
              <a:lnSpc>
                <a:spcPct val="95000"/>
              </a:lnSpc>
              <a:spcBef>
                <a:spcPct val="0"/>
              </a:spcBef>
              <a:buClrTx/>
            </a:pPr>
            <a:r>
              <a:rPr lang="pt-BR" sz="2600">
                <a:effectLst>
                  <a:outerShdw blurRad="38100" dist="38100" dir="2700000" algn="tl">
                    <a:srgbClr val="FFFFFF"/>
                  </a:outerShdw>
                </a:effectLst>
              </a:rPr>
              <a:t>6.9.2. Clipping em Projeções em Perspectiva: Normalizando a pirâmide canônica</a:t>
            </a:r>
            <a:endParaRPr lang="pt-BR" sz="30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8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marL="952500" indent="-952500">
              <a:lnSpc>
                <a:spcPct val="95000"/>
              </a:lnSpc>
            </a:pPr>
            <a:r>
              <a:rPr lang="pt-BR" sz="2600" dirty="0" smtClean="0">
                <a:solidFill>
                  <a:srgbClr val="FFFF99"/>
                </a:solidFill>
              </a:rPr>
              <a:t>Clipping </a:t>
            </a:r>
            <a:r>
              <a:rPr lang="pt-BR" sz="2600" dirty="0">
                <a:solidFill>
                  <a:srgbClr val="FFFF99"/>
                </a:solidFill>
              </a:rPr>
              <a:t>em Projeções em Perspectiva: Normalizando a pirâmide canônica</a:t>
            </a:r>
            <a:endParaRPr lang="pt-BR" sz="3000" dirty="0">
              <a:solidFill>
                <a:srgbClr val="FFFF99"/>
              </a:solidFill>
            </a:endParaRPr>
          </a:p>
        </p:txBody>
      </p:sp>
      <p:pic>
        <p:nvPicPr>
          <p:cNvPr id="613382" name="Picture 6" descr="D:\Aulas\ComputacaoGrafica\CG\2020.1\PPTs 2020\formula6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" y="1916832"/>
            <a:ext cx="910833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001000" cy="4724400"/>
          </a:xfrm>
        </p:spPr>
        <p:txBody>
          <a:bodyPr/>
          <a:lstStyle/>
          <a:p>
            <a:pPr marL="381000" indent="-381000">
              <a:spcBef>
                <a:spcPts val="1800"/>
              </a:spcBef>
              <a:buFontTx/>
              <a:buNone/>
              <a:tabLst>
                <a:tab pos="381000" algn="l"/>
              </a:tabLst>
            </a:pPr>
            <a:r>
              <a:rPr lang="pt-BR" dirty="0"/>
              <a:t>Superfícies Bicúbicas 3D</a:t>
            </a:r>
          </a:p>
          <a:p>
            <a:pPr marL="952500" lvl="1" indent="-282575">
              <a:spcBef>
                <a:spcPts val="1800"/>
              </a:spcBef>
              <a:tabLst>
                <a:tab pos="381000" algn="l"/>
              </a:tabLst>
            </a:pPr>
            <a:r>
              <a:rPr lang="pt-BR" dirty="0"/>
              <a:t>Splines</a:t>
            </a:r>
          </a:p>
          <a:p>
            <a:pPr marL="952500" lvl="1" indent="-282575">
              <a:spcBef>
                <a:spcPts val="1800"/>
              </a:spcBef>
              <a:tabLst>
                <a:tab pos="381000" algn="l"/>
              </a:tabLst>
            </a:pPr>
            <a:r>
              <a:rPr lang="pt-BR" dirty="0"/>
              <a:t>Bézier</a:t>
            </a:r>
          </a:p>
          <a:p>
            <a:pPr marL="381000" indent="-381000">
              <a:spcBef>
                <a:spcPts val="1800"/>
              </a:spcBef>
              <a:buFontTx/>
              <a:buNone/>
              <a:tabLst>
                <a:tab pos="381000" algn="l"/>
              </a:tabLst>
            </a:pPr>
            <a:r>
              <a:rPr lang="pt-BR" dirty="0"/>
              <a:t>Exercício:</a:t>
            </a:r>
          </a:p>
          <a:p>
            <a:pPr marL="381000" indent="-381000">
              <a:spcBef>
                <a:spcPts val="1800"/>
              </a:spcBef>
              <a:buFontTx/>
              <a:buNone/>
              <a:tabLst>
                <a:tab pos="381000" algn="l"/>
              </a:tabLst>
            </a:pPr>
            <a:r>
              <a:rPr lang="pt-BR" dirty="0"/>
              <a:t>	Implemente projeção em perspectiva realizando Clipping somente em 2D.</a:t>
            </a:r>
          </a:p>
        </p:txBody>
      </p:sp>
      <p:sp>
        <p:nvSpPr>
          <p:cNvPr id="581635" name="Rectangle 3"/>
          <p:cNvSpPr>
            <a:spLocks noChangeArrowheads="1"/>
          </p:cNvSpPr>
          <p:nvPr/>
        </p:nvSpPr>
        <p:spPr bwMode="auto">
          <a:xfrm>
            <a:off x="304800" y="91440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900" dirty="0" err="1" smtClean="0">
                <a:effectLst/>
              </a:rPr>
              <a:t>Próxima</a:t>
            </a:r>
            <a:r>
              <a:rPr lang="en-US" sz="2900" dirty="0" smtClean="0">
                <a:effectLst/>
              </a:rPr>
              <a:t> </a:t>
            </a:r>
            <a:r>
              <a:rPr lang="en-US" sz="2900" dirty="0">
                <a:effectLst/>
              </a:rPr>
              <a:t>Aula: </a:t>
            </a:r>
            <a:endParaRPr lang="pt-BR" sz="29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34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755576" y="928688"/>
            <a:ext cx="7499350" cy="5079999"/>
          </a:xfrm>
          <a:prstGeom prst="rect">
            <a:avLst/>
          </a:prstGeom>
          <a:solidFill>
            <a:schemeClr val="bg1">
              <a:lumMod val="85000"/>
            </a:schemeClr>
          </a:solidFill>
          <a:ln w="38160">
            <a:solidFill>
              <a:srgbClr val="161645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en-US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en-US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en-US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algn="ctr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600" dirty="0">
                <a:solidFill>
                  <a:srgbClr val="000000"/>
                </a:solidFill>
                <a:effectLst/>
                <a:latin typeface="Arial" charset="0"/>
              </a:rPr>
              <a:t>Atribuição-Uso Não-Comercial-Compartilhamento pela Licença 2.5 Brasil</a:t>
            </a:r>
          </a:p>
          <a:p>
            <a:pPr marL="192088" indent="-190500" algn="ctr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i="1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i="1" dirty="0">
                <a:solidFill>
                  <a:srgbClr val="000000"/>
                </a:solidFill>
                <a:effectLst/>
                <a:latin typeface="Arial" charset="0"/>
              </a:rPr>
              <a:t>Você pode:</a:t>
            </a: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 - copiar, distribuir, exibir e executar a obra</a:t>
            </a: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 - criar obras derivadas</a:t>
            </a:r>
          </a:p>
          <a:p>
            <a:pPr lvl="1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i="1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i="1" dirty="0">
                <a:solidFill>
                  <a:srgbClr val="000000"/>
                </a:solidFill>
                <a:effectLst/>
                <a:latin typeface="Arial" charset="0"/>
              </a:rPr>
              <a:t>Sob as seguintes condições:</a:t>
            </a: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Atribuição — Você deve dar crédito ao autor original, da forma especificada pelo autor ou licenciante. </a:t>
            </a: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Uso Não-Comercial — Você não pode utilizar esta obra com finalidades comerciais. </a:t>
            </a: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Compartilhamento pela mesma Licença — Se você alterar, transformar, ou criar outra obra com base nesta, você somente poderá distribuir a obra resultante sob uma licença idêntica a esta.</a:t>
            </a: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>
              <a:solidFill>
                <a:srgbClr val="000000"/>
              </a:solidFill>
              <a:effectLst/>
              <a:latin typeface="Arial" charset="0"/>
            </a:endParaRPr>
          </a:p>
          <a:p>
            <a:pPr marL="192088" indent="-190500" algn="just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>
                <a:solidFill>
                  <a:srgbClr val="000000"/>
                </a:solidFill>
                <a:effectLst/>
                <a:latin typeface="Arial" charset="0"/>
              </a:rPr>
              <a:t>Para ver uma cópia desta licença, visite http://creativecommons.org/licenses/by-nc-sa/2.5/br/  ou mande uma carta para Creative Commons, 171 Second Street, Suite 300, San Francisco, California, 94105, USA.</a:t>
            </a:r>
          </a:p>
          <a:p>
            <a:pPr marL="192088" indent="-190500" defTabSz="457200" eaLnBrk="1" hangingPunct="1">
              <a:spcBef>
                <a:spcPct val="0"/>
              </a:spcBef>
              <a:buClrTx/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28677" name="Picture 5" descr="D:\Aulas\Estruturas\2020.1\cc.logo.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67" y="1052736"/>
            <a:ext cx="2699767" cy="87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18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Aulas\Estruturas\PPTs 2020\vertical_sigla_PB_fundo_vazado-azul-insaturad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4664"/>
            <a:ext cx="4358225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3618" name="Picture 2" descr="https://i.ytimg.com/vi/ywado6EGZ_s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71400"/>
            <a:ext cx="9180512" cy="72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848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42" name="Picture 2" descr="https://i.ytimg.com/vi/7K2yaBfaVhk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0"/>
            <a:ext cx="119533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03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9" name="Rectangle 5"/>
          <p:cNvSpPr>
            <a:spLocks noChangeArrowheads="1"/>
          </p:cNvSpPr>
          <p:nvPr/>
        </p:nvSpPr>
        <p:spPr bwMode="auto">
          <a:xfrm>
            <a:off x="304800" y="91440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/>
            <a:r>
              <a:rPr lang="en-US" sz="2900">
                <a:effectLst/>
              </a:rPr>
              <a:t>6.7. Projeção em Perspectiva (Tipos)</a:t>
            </a:r>
            <a:endParaRPr lang="pt-BR" sz="2900">
              <a:effectLst/>
            </a:endParaRPr>
          </a:p>
        </p:txBody>
      </p:sp>
      <p:sp>
        <p:nvSpPr>
          <p:cNvPr id="620556" name="Text Box 12"/>
          <p:cNvSpPr txBox="1">
            <a:spLocks noChangeArrowheads="1"/>
          </p:cNvSpPr>
          <p:nvPr/>
        </p:nvSpPr>
        <p:spPr bwMode="auto">
          <a:xfrm>
            <a:off x="1042988" y="5157788"/>
            <a:ext cx="72707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600">
                <a:effectLst/>
              </a:rPr>
              <a:t>um ponto             dois pontos          três pontos</a:t>
            </a:r>
          </a:p>
        </p:txBody>
      </p:sp>
      <p:pic>
        <p:nvPicPr>
          <p:cNvPr id="62055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1831975"/>
            <a:ext cx="9061450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58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476672"/>
            <a:ext cx="10212288" cy="574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ema do Office">
  <a:themeElements>
    <a:clrScheme name="Custom 1">
      <a:dk1>
        <a:srgbClr val="969696"/>
      </a:dk1>
      <a:lt1>
        <a:srgbClr val="FFFFFF"/>
      </a:lt1>
      <a:dk2>
        <a:srgbClr val="000000"/>
      </a:dk2>
      <a:lt2>
        <a:srgbClr val="FFFFFF"/>
      </a:lt2>
      <a:accent1>
        <a:srgbClr val="CC9900"/>
      </a:accent1>
      <a:accent2>
        <a:srgbClr val="FF5050"/>
      </a:accent2>
      <a:accent3>
        <a:srgbClr val="AAAAAA"/>
      </a:accent3>
      <a:accent4>
        <a:srgbClr val="DADADA"/>
      </a:accent4>
      <a:accent5>
        <a:srgbClr val="E2CAAA"/>
      </a:accent5>
      <a:accent6>
        <a:srgbClr val="E74848"/>
      </a:accent6>
      <a:hlink>
        <a:srgbClr val="FFD147"/>
      </a:hlink>
      <a:folHlink>
        <a:srgbClr val="FFE084"/>
      </a:folHlink>
    </a:clrScheme>
    <a:fontScheme name="Tema do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3161</TotalTime>
  <Words>1112</Words>
  <Application>Microsoft Office PowerPoint</Application>
  <PresentationFormat>On-screen Show (4:3)</PresentationFormat>
  <Paragraphs>213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Times New Roman</vt:lpstr>
      <vt:lpstr>Tahoma</vt:lpstr>
      <vt:lpstr>Symbol</vt:lpstr>
      <vt:lpstr>新細明體</vt:lpstr>
      <vt:lpstr>2_Tema do Office</vt:lpstr>
      <vt:lpstr>Computação Gráfica    Aula 8.1:  Representação 3D Parte 4: Projeções em Perspectiva   Prof. Dr. rer.nat. Aldo von Wangenheim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Projeção em Perspectiva (Projeção dos Pontos)</vt:lpstr>
      <vt:lpstr>PowerPoint Presentation</vt:lpstr>
      <vt:lpstr>PowerPoint Presentation</vt:lpstr>
      <vt:lpstr>Projeção em Perspectiva (Projeção dos Pontos)</vt:lpstr>
      <vt:lpstr>PowerPoint Presentation</vt:lpstr>
      <vt:lpstr>Projeção em Perspectiva (Caso Especial)</vt:lpstr>
      <vt:lpstr>PowerPoint Presentation</vt:lpstr>
      <vt:lpstr>Projeção em Perspectiva (Caso Especial)</vt:lpstr>
      <vt:lpstr>6.7. Projeção em Perspectiva (Caso Geral)</vt:lpstr>
      <vt:lpstr>Projeção em Perspectiva (Caso Geral)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Clipping em 3D: Volume Canônico</vt:lpstr>
      <vt:lpstr>6.9.1. Clipping em Projeções Paralelas</vt:lpstr>
      <vt:lpstr>PowerPoint Presentation</vt:lpstr>
      <vt:lpstr>Clipping em Projeções Paralelas: Cohen-Stherland</vt:lpstr>
      <vt:lpstr>6.9.1. Clipping em Projeções Paralelas: Cohen-Stherland</vt:lpstr>
      <vt:lpstr>6.9.2. Clipping em Projeções em Perspectiva</vt:lpstr>
      <vt:lpstr>PowerPoint Presentation</vt:lpstr>
      <vt:lpstr>Clipping em Projeções em Perspectiva</vt:lpstr>
      <vt:lpstr>Clipping em Projeções em Perspectiva</vt:lpstr>
      <vt:lpstr>PowerPoint Presentation</vt:lpstr>
      <vt:lpstr>PowerPoint Presentation</vt:lpstr>
      <vt:lpstr>Clipping em Projeções em Perspectiva: Normalizando a pirâmide canônica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Integração de Gerência e Análise Informatizada de Imagens em Sistemas de Informatização Hospitalar  Prof. Dr. rer.nat. Aldo von Wangenheim</dc:title>
  <dc:creator>Prof. Dr. rer. nat. Aldo v. Wangenheim</dc:creator>
  <cp:lastModifiedBy>awangenh</cp:lastModifiedBy>
  <cp:revision>632</cp:revision>
  <dcterms:created xsi:type="dcterms:W3CDTF">1998-08-26T23:05:24Z</dcterms:created>
  <dcterms:modified xsi:type="dcterms:W3CDTF">2020-09-29T11:43:24Z</dcterms:modified>
</cp:coreProperties>
</file>